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4"/>
  </p:sldMasterIdLst>
  <p:notesMasterIdLst>
    <p:notesMasterId r:id="rId13"/>
  </p:notesMasterIdLst>
  <p:handoutMasterIdLst>
    <p:handoutMasterId r:id="rId14"/>
  </p:handoutMasterIdLst>
  <p:sldIdLst>
    <p:sldId id="316" r:id="rId5"/>
    <p:sldId id="4337" r:id="rId6"/>
    <p:sldId id="4340" r:id="rId7"/>
    <p:sldId id="4345" r:id="rId8"/>
    <p:sldId id="4381" r:id="rId9"/>
    <p:sldId id="4380" r:id="rId10"/>
    <p:sldId id="4327" r:id="rId11"/>
    <p:sldId id="266" r:id="rId12"/>
  </p:sldIdLst>
  <p:sldSz cx="12192000" cy="6858000"/>
  <p:notesSz cx="6858000" cy="9144000"/>
  <p:embeddedFontLst>
    <p:embeddedFont>
      <p:font typeface="Arial Nova Light" panose="020B030402020202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oboto Light" panose="020B0604020202020204" charset="0"/>
      <p:regular r:id="rId27"/>
      <p:italic r:id="rId28"/>
    </p:embeddedFont>
    <p:embeddedFont>
      <p:font typeface="Roboto Medium" panose="020B0604020202020204" charset="0"/>
      <p:regular r:id="rId29"/>
      <p:italic r:id="rId30"/>
    </p:embeddedFont>
    <p:embeddedFont>
      <p:font typeface="Roboto Medium" panose="020B0604020202020204" charset="0"/>
      <p:regular r:id="rId29"/>
      <p:italic r:id="rId30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Milhous" initials="KM" lastIdx="15" clrIdx="0">
    <p:extLst>
      <p:ext uri="{19B8F6BF-5375-455C-9EA6-DF929625EA0E}">
        <p15:presenceInfo xmlns:p15="http://schemas.microsoft.com/office/powerpoint/2012/main" userId="S::kmilhous@enphaseenergy.com::bc4e5c35-f255-4cc7-a886-50b76f98cb7d" providerId="AD"/>
      </p:ext>
    </p:extLst>
  </p:cmAuthor>
  <p:cmAuthor id="2" name="Firoz Khan" initials="GM" lastIdx="7" clrIdx="1">
    <p:extLst>
      <p:ext uri="{19B8F6BF-5375-455C-9EA6-DF929625EA0E}">
        <p15:presenceInfo xmlns:p15="http://schemas.microsoft.com/office/powerpoint/2012/main" userId="Firoz Khan" providerId="None"/>
      </p:ext>
    </p:extLst>
  </p:cmAuthor>
  <p:cmAuthor id="3" name="Gokul Krishnan" initials="GK" lastIdx="13" clrIdx="2">
    <p:extLst>
      <p:ext uri="{19B8F6BF-5375-455C-9EA6-DF929625EA0E}">
        <p15:presenceInfo xmlns:p15="http://schemas.microsoft.com/office/powerpoint/2012/main" userId="S::gkrishnan@enphaseenergy.com::f304980b-ef76-4e13-8594-c54f91e129d0" providerId="AD"/>
      </p:ext>
    </p:extLst>
  </p:cmAuthor>
  <p:cmAuthor id="4" name="Sambit  Satpathy" initials="SS" lastIdx="11" clrIdx="3">
    <p:extLst>
      <p:ext uri="{19B8F6BF-5375-455C-9EA6-DF929625EA0E}">
        <p15:presenceInfo xmlns:p15="http://schemas.microsoft.com/office/powerpoint/2012/main" userId="S::ssatpathy@enphaseenergy.com::8c854f78-733c-4eec-bc96-4d20e12378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322"/>
    <a:srgbClr val="000000"/>
    <a:srgbClr val="ECECEC"/>
    <a:srgbClr val="F47222"/>
    <a:srgbClr val="F47224"/>
    <a:srgbClr val="10AD69"/>
    <a:srgbClr val="0EAD69"/>
    <a:srgbClr val="253258"/>
    <a:srgbClr val="F37321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9" autoAdjust="0"/>
    <p:restoredTop sz="94796" autoAdjust="0"/>
  </p:normalViewPr>
  <p:slideViewPr>
    <p:cSldViewPr snapToGrid="0" snapToObjects="1">
      <p:cViewPr varScale="1">
        <p:scale>
          <a:sx n="114" d="100"/>
          <a:sy n="114" d="100"/>
        </p:scale>
        <p:origin x="9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fkhan\Desktop\LCOE%20Europe%205kW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fkhan\Desktop\LCOE%20Europe%205kW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'Project Summary'!$B$105:$B$109</cx:f>
        <cx:lvl ptCount="5">
          <cx:pt idx="0">String Inverter
+ Opt Price</cx:pt>
          <cx:pt idx="1">O&amp;M Savings</cx:pt>
          <cx:pt idx="2">Warranty &amp; Product
Replacement Savings</cx:pt>
          <cx:pt idx="3">Architectural
Advantage</cx:pt>
          <cx:pt idx="4">ENPH Inverter
Value</cx:pt>
        </cx:lvl>
      </cx:strDim>
      <cx:numDim type="val">
        <cx:f>'Project Summary'!$C$105:$C$109</cx:f>
        <cx:lvl ptCount="5" formatCode="0%">
          <cx:pt idx="0">1</cx:pt>
          <cx:pt idx="1">0.1261683813839678</cx:pt>
          <cx:pt idx="2">0.14999999999999999</cx:pt>
          <cx:pt idx="3">0.058702322177624291</cx:pt>
          <cx:pt idx="4">1.3348707035615923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b="1">
                <a:effectLst/>
              </a:rPr>
              <a:t>Enphase Value per W</a:t>
            </a:r>
            <a:r>
              <a:rPr lang="en-US" b="1" baseline="-25000">
                <a:effectLst/>
              </a:rPr>
              <a:t>dc</a:t>
            </a:r>
            <a:r>
              <a:rPr lang="en-US" b="1">
                <a:effectLst/>
              </a:rPr>
              <a:t> </a:t>
            </a: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waterfall" uniqueId="{AF380329-D3B5-41E9-B4C5-9B513794B228}">
          <cx:dataPt idx="0">
            <cx:spPr>
              <a:solidFill>
                <a:srgbClr val="C00000"/>
              </a:solidFill>
            </cx:spPr>
          </cx:dataPt>
          <cx:dataPt idx="2">
            <cx:spPr>
              <a:solidFill>
                <a:srgbClr val="00B050"/>
              </a:solidFill>
            </cx:spPr>
          </cx:dataPt>
          <cx:dataPt idx="4">
            <cx:spPr>
              <a:solidFill>
                <a:srgbClr val="ED7D31"/>
              </a:solidFill>
            </cx:spPr>
          </cx:dataPt>
          <cx:dataPt idx="5">
            <cx:spPr>
              <a:solidFill>
                <a:srgbClr val="92D050"/>
              </a:solidFill>
            </cx:spPr>
          </cx:dataPt>
          <cx:dataPt idx="6">
            <cx:spPr>
              <a:solidFill>
                <a:srgbClr val="ED7D31"/>
              </a:solidFill>
            </cx:spPr>
          </cx:dataPt>
          <cx:dataLabels>
            <cx:visibility seriesName="0" categoryName="0" value="1"/>
          </cx:dataLabels>
          <cx:dataId val="0"/>
          <cx:layoutPr>
            <cx:subtotals>
              <cx:idx val="4"/>
              <cx:idx val="6"/>
            </cx:subtotals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ln>
                  <a:noFill/>
                </a:ln>
              </a:defRPr>
            </a:pPr>
            <a:endParaRPr lang="en-US" sz="900" b="0" i="0" u="none" strike="noStrike" baseline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 hidden="1">
        <cx:valScaling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'Project Summary'!$B$105:$B$109</cx:f>
        <cx:lvl ptCount="5">
          <cx:pt idx="0">String Inverter
+ Opt Price</cx:pt>
          <cx:pt idx="1">O&amp;M Savings</cx:pt>
          <cx:pt idx="2">Warranty &amp; Product
Replacement Savings</cx:pt>
          <cx:pt idx="3">Architectural
Advantage</cx:pt>
          <cx:pt idx="4">ENPH Inverter
Value</cx:pt>
        </cx:lvl>
      </cx:strDim>
      <cx:numDim type="val">
        <cx:f>'Project Summary'!$C$105:$C$109</cx:f>
        <cx:lvl ptCount="5" formatCode="0%">
          <cx:pt idx="0">1</cx:pt>
          <cx:pt idx="1">0.1261683813839678</cx:pt>
          <cx:pt idx="2">0.14999999999999999</cx:pt>
          <cx:pt idx="3">0.058702322177624291</cx:pt>
          <cx:pt idx="4">1.3348707035615923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b="1">
                <a:effectLst/>
              </a:rPr>
              <a:t>Enphase Value per W</a:t>
            </a:r>
            <a:r>
              <a:rPr lang="en-US" b="1" baseline="-25000">
                <a:effectLst/>
              </a:rPr>
              <a:t>dc</a:t>
            </a:r>
            <a:r>
              <a:rPr lang="en-US" b="1">
                <a:effectLst/>
              </a:rPr>
              <a:t> </a:t>
            </a: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waterfall" uniqueId="{AF380329-D3B5-41E9-B4C5-9B513794B228}">
          <cx:dataPt idx="0">
            <cx:spPr>
              <a:solidFill>
                <a:srgbClr val="C00000"/>
              </a:solidFill>
            </cx:spPr>
          </cx:dataPt>
          <cx:dataPt idx="2">
            <cx:spPr>
              <a:solidFill>
                <a:srgbClr val="00B050"/>
              </a:solidFill>
            </cx:spPr>
          </cx:dataPt>
          <cx:dataPt idx="4">
            <cx:spPr>
              <a:solidFill>
                <a:srgbClr val="ED7D31"/>
              </a:solidFill>
            </cx:spPr>
          </cx:dataPt>
          <cx:dataPt idx="5">
            <cx:spPr>
              <a:solidFill>
                <a:srgbClr val="92D050"/>
              </a:solidFill>
            </cx:spPr>
          </cx:dataPt>
          <cx:dataPt idx="6">
            <cx:spPr>
              <a:solidFill>
                <a:srgbClr val="ED7D31"/>
              </a:solidFill>
            </cx:spPr>
          </cx:dataPt>
          <cx:dataLabels>
            <cx:visibility seriesName="0" categoryName="0" value="1"/>
          </cx:dataLabels>
          <cx:dataId val="0"/>
          <cx:layoutPr>
            <cx:subtotals>
              <cx:idx val="4"/>
              <cx:idx val="6"/>
            </cx:subtotals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ln>
                  <a:noFill/>
                </a:ln>
              </a:defRPr>
            </a:pPr>
            <a:endParaRPr lang="en-US" sz="900" b="0" i="0" u="none" strike="noStrike" baseline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 hidden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35F1A1-1757-2A44-BA95-77759B289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FB745-4509-7040-8302-8E2E824D0D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89214-8555-1D4A-BB7B-6809335A51B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D1617-7F02-724A-8809-AAEAD49C2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EE0FC-43C4-974F-B8CA-790346239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1D65A-C692-A443-B52E-BDCB963D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6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6F84-7BBD-0C4C-973D-448F03317EB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7745-41B0-3D4A-A7BA-BE2F189DE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5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7745-41B0-3D4A-A7BA-BE2F189DE3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6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7745-41B0-3D4A-A7BA-BE2F189DE3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7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497AE-6893-4659-849F-0B73C9482F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497AE-6893-4659-849F-0B73C9482F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AEEE9-A3BD-FF41-B9BA-7CE1884C0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01">
    <p:bg>
      <p:bgPr>
        <a:solidFill>
          <a:srgbClr val="F5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72DC6-19FD-6F4E-A454-B510A07CA8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7E26A3-09DE-BF48-B469-63F2F839D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182" y="726198"/>
            <a:ext cx="1775091" cy="33161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EB4C90A-F623-DF4C-8F6C-6562709870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962" y="5715588"/>
            <a:ext cx="4095750" cy="266700"/>
          </a:xfrm>
          <a:prstGeom prst="rect">
            <a:avLst/>
          </a:prstGeom>
        </p:spPr>
        <p:txBody>
          <a:bodyPr lIns="0"/>
          <a:lstStyle>
            <a:lvl1pPr marL="0" marR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3047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D3047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Presentation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2D3047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D3047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by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2D3047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 (First Name) (Last Name)</a:t>
            </a:r>
          </a:p>
          <a:p>
            <a:pPr lvl="0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3338BD9-B0B1-0747-957C-2EE75BB9C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722" y="5993689"/>
            <a:ext cx="4095750" cy="266701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buNone/>
              <a:defRPr kumimoji="0" lang="de-DE" sz="1100" b="0" i="0" u="none" strike="noStrike" cap="none" spc="0" normalizeH="0" baseline="0" noProof="0" dirty="0">
                <a:ln>
                  <a:noFill/>
                </a:ln>
                <a:solidFill>
                  <a:srgbClr val="2D3047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</a:defRPr>
            </a:lvl1pPr>
          </a:lstStyle>
          <a:p>
            <a:pPr marL="228594" marR="0" lvl="0" indent="-228594" defTabSz="60958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2D3047"/>
                </a:solidFill>
                <a:effectLst/>
                <a:uLnTx/>
                <a:uFillTx/>
                <a:latin typeface="Roboto Light" pitchFamily="2" charset="0"/>
                <a:ea typeface="Roboto Light" pitchFamily="2" charset="0"/>
                <a:cs typeface="+mn-cs"/>
              </a:rPr>
              <a:t>Job Position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773889F-6DDF-B241-AEAC-B291A488A4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63" y="3387313"/>
            <a:ext cx="6460418" cy="123918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448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GB" dirty="0"/>
              <a:t>And a very good presentation subtitle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92DB77D-7E3D-8641-AAD5-66AFF8FB1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62" y="2728303"/>
            <a:ext cx="6460419" cy="65556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400" b="0" i="0">
                <a:solidFill>
                  <a:srgbClr val="000E39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509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8494286-4E30-9741-8686-F12B439D1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909544-59A6-1C43-B5B5-15CB0BB61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E7EA725-78CB-834A-9DBE-786423E6B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1766396"/>
            <a:ext cx="10728323" cy="33294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Title / Sentence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4D0BF0B-142B-3246-BD3C-51B0337A64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2481942"/>
            <a:ext cx="5172573" cy="2930212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B0EE57A-5B88-FA46-A502-309D5D69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7588" y="2481942"/>
            <a:ext cx="5172573" cy="2930212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8793C-493B-7B42-887D-02F9EF137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7A6BA0-7F11-C34E-8E64-CFE214144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0D68BEC-BBA6-FA4F-9F60-01DCFC0A3B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771128"/>
            <a:ext cx="5163864" cy="2930212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FD04A9-8AC0-1747-8DF0-FCD818DE6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6298" y="1771128"/>
            <a:ext cx="5163864" cy="2930212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9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8494286-4E30-9741-8686-F12B439D1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909544-59A6-1C43-B5B5-15CB0BB61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3962ED-42ED-FA4A-878F-316E96C707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6297" y="1288594"/>
            <a:ext cx="5171282" cy="461554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FFC2B-A09E-424C-8A47-8F30119A25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8" y="1288594"/>
            <a:ext cx="5171283" cy="4615540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0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8494286-4E30-9741-8686-F12B439D1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909544-59A6-1C43-B5B5-15CB0BB61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4D0BF0B-142B-3246-BD3C-51B0337A64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766396"/>
            <a:ext cx="5172573" cy="1514105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B0EE57A-5B88-FA46-A502-309D5D69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7588" y="1766396"/>
            <a:ext cx="5172573" cy="1514105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5D76EE7-A551-2B46-B028-968DDA32FC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4193344"/>
            <a:ext cx="5172573" cy="1514105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5B5730-108E-334D-ADE7-F4D635C0D3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7588" y="4193344"/>
            <a:ext cx="5172573" cy="1514105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0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56817-80E0-4E4B-A329-40139A13A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8804A6-DDFA-5B4E-8D1B-E8246E26E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594747"/>
            <a:ext cx="5364161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D108D31-5406-D741-93CE-720A912CD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1766396"/>
            <a:ext cx="10728323" cy="33294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Title / Sentence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F553FC-16D4-D241-BE6E-751F95DB8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2481942"/>
            <a:ext cx="10728323" cy="2930212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8793C-493B-7B42-887D-02F9EF137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7A6BA0-7F11-C34E-8E64-CFE214144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594747"/>
            <a:ext cx="5364161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21653D0-BC0E-EA42-8BBB-8DCA3EB837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772334"/>
            <a:ext cx="10728323" cy="2930212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5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8793C-493B-7B42-887D-02F9EF137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74B84E-A04A-F94E-AE3B-270CA496BB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3900" y="1349830"/>
            <a:ext cx="10736263" cy="461554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7A4C371-6191-C54F-BE62-FD9523F46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594747"/>
            <a:ext cx="5364161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4081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8793C-493B-7B42-887D-02F9EF137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7A4C371-6191-C54F-BE62-FD9523F46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Media Placeholder 3">
            <a:extLst>
              <a:ext uri="{FF2B5EF4-FFF2-40B4-BE49-F238E27FC236}">
                <a16:creationId xmlns:a16="http://schemas.microsoft.com/office/drawing/2014/main" id="{30A7E836-24E3-D94A-AE07-C4EE0760B1CC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1993298" y="1349830"/>
            <a:ext cx="8205405" cy="461554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600" b="0" i="0">
                <a:solidFill>
                  <a:srgbClr val="565C60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16:9 Video</a:t>
            </a:r>
          </a:p>
        </p:txBody>
      </p:sp>
    </p:spTree>
    <p:extLst>
      <p:ext uri="{BB962C8B-B14F-4D97-AF65-F5344CB8AC3E}">
        <p14:creationId xmlns:p14="http://schemas.microsoft.com/office/powerpoint/2010/main" val="88738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8793C-493B-7B42-887D-02F9EF137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74B84E-A04A-F94E-AE3B-270CA496BB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3900" y="1349830"/>
            <a:ext cx="5215345" cy="461554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7A4C371-6191-C54F-BE62-FD9523F46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594747"/>
            <a:ext cx="5364161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9460552-EA91-BB4A-A94D-6EA5CCC4F5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757" y="1349468"/>
            <a:ext cx="5207404" cy="461554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042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0FFA66-9BBA-3D44-95ED-27F53265B0BA}"/>
              </a:ext>
            </a:extLst>
          </p:cNvPr>
          <p:cNvSpPr txBox="1"/>
          <p:nvPr userDrawn="1"/>
        </p:nvSpPr>
        <p:spPr>
          <a:xfrm>
            <a:off x="724420" y="6368852"/>
            <a:ext cx="154851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800">
                <a:solidFill>
                  <a:srgbClr val="2D3047"/>
                </a:solidFill>
                <a:latin typeface="Roboto Light" pitchFamily="2" charset="0"/>
                <a:ea typeface="Roboto Light" pitchFamily="2" charset="0"/>
              </a:rPr>
              <a:t>P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D2A11B5-C890-CF4F-B522-F18BE7E7A826}"/>
              </a:ext>
            </a:extLst>
          </p:cNvPr>
          <p:cNvSpPr txBox="1">
            <a:spLocks/>
          </p:cNvSpPr>
          <p:nvPr userDrawn="1"/>
        </p:nvSpPr>
        <p:spPr>
          <a:xfrm>
            <a:off x="796297" y="6415903"/>
            <a:ext cx="133224" cy="168394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endParaRPr lang="uk-UA" sz="800" b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0EA6C6F4-FFBC-EC4C-B67E-B8C5C8EF5FC3}"/>
              </a:ext>
            </a:extLst>
          </p:cNvPr>
          <p:cNvSpPr txBox="1">
            <a:spLocks/>
          </p:cNvSpPr>
          <p:nvPr userDrawn="1"/>
        </p:nvSpPr>
        <p:spPr>
          <a:xfrm>
            <a:off x="852927" y="6415162"/>
            <a:ext cx="345341" cy="185243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fld id="{86CB4B4D-7CA3-9044-876B-883B54F8677D}" type="slidenum">
              <a:rPr lang="uk-UA" sz="800" b="0" i="0" smtClean="0">
                <a:solidFill>
                  <a:srgbClr val="2D3047"/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pPr algn="l"/>
              <a:t>‹#›</a:t>
            </a:fld>
            <a:endParaRPr lang="uk-UA" sz="800" b="0" i="0">
              <a:solidFill>
                <a:srgbClr val="2D3047"/>
              </a:solidFill>
              <a:latin typeface="Roboto Light" pitchFamily="2" charset="0"/>
              <a:ea typeface="Roboto Light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E1B609-3979-BD40-BBC6-FDE206498F6C}"/>
              </a:ext>
            </a:extLst>
          </p:cNvPr>
          <p:cNvSpPr txBox="1"/>
          <p:nvPr userDrawn="1"/>
        </p:nvSpPr>
        <p:spPr>
          <a:xfrm>
            <a:off x="724420" y="6223363"/>
            <a:ext cx="767198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800">
                <a:solidFill>
                  <a:srgbClr val="2D3047"/>
                </a:solidFill>
                <a:latin typeface="Roboto Light" pitchFamily="2" charset="0"/>
                <a:ea typeface="Roboto Light" pitchFamily="2" charset="0"/>
              </a:rPr>
              <a:t>11 March 2020
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3962ED-42ED-FA4A-878F-316E96C707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895703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FFC2B-A09E-424C-8A47-8F30119A25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6297" y="1073150"/>
            <a:ext cx="5171282" cy="4748409"/>
          </a:xfrm>
          <a:prstGeom prst="rect">
            <a:avLst/>
          </a:prstGeom>
        </p:spPr>
        <p:txBody>
          <a:bodyPr lIns="0" anchor="ctr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8494286-4E30-9741-8686-F12B439D1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909544-59A6-1C43-B5B5-15CB0BB61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Feature Slide</a:t>
            </a:r>
          </a:p>
        </p:txBody>
      </p:sp>
    </p:spTree>
    <p:extLst>
      <p:ext uri="{BB962C8B-B14F-4D97-AF65-F5344CB8AC3E}">
        <p14:creationId xmlns:p14="http://schemas.microsoft.com/office/powerpoint/2010/main" val="371002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02">
    <p:bg>
      <p:bgPr>
        <a:solidFill>
          <a:srgbClr val="000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19DB5F0-4A63-CD47-B568-5BA872F828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FD540-0AF7-1648-AB94-4CBBDCB8F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105" y="723982"/>
            <a:ext cx="1775095" cy="331611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004DB3D-7673-704F-966B-35713170A8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63" y="5715588"/>
            <a:ext cx="4095749" cy="27810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GB" dirty="0"/>
              <a:t>Presentation by (First Name) (Last Name)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B58A3C-E6EB-D241-BEAE-AF3850AF2D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963" y="5994658"/>
            <a:ext cx="4095749" cy="27810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Job Position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DABD6B3-4E5B-824C-860E-8D8CE5113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63" y="3387313"/>
            <a:ext cx="6460418" cy="123918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448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GB" dirty="0"/>
              <a:t>And a very good presentation 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B6182D8-52AC-6847-AA12-4E15C9A50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62" y="2728303"/>
            <a:ext cx="6460419" cy="65556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304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F97611-B6CF-DA4A-89C0-D1CD9C74C613}"/>
              </a:ext>
            </a:extLst>
          </p:cNvPr>
          <p:cNvCxnSpPr>
            <a:cxnSpLocks/>
          </p:cNvCxnSpPr>
          <p:nvPr userDrawn="1"/>
        </p:nvCxnSpPr>
        <p:spPr>
          <a:xfrm>
            <a:off x="2753082" y="2143781"/>
            <a:ext cx="653108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279CB7-BB24-FC49-8A18-EBD7B629520F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568944"/>
            <a:ext cx="1" cy="2648186"/>
          </a:xfrm>
          <a:prstGeom prst="line">
            <a:avLst/>
          </a:prstGeom>
          <a:ln w="6350">
            <a:solidFill>
              <a:srgbClr val="000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5A39D7C-AE70-2744-8D69-1170FB8A3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3732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95554" y="2789140"/>
            <a:ext cx="223596" cy="167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BC4441-9252-0C4D-9149-D840472E8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3732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95554" y="3183569"/>
            <a:ext cx="223596" cy="167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F5255F-C665-0441-9DDA-3153DC5C0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3732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95554" y="3563973"/>
            <a:ext cx="223596" cy="1676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3C834C-D4B5-6740-B6AB-F35C7107F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24147A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6313062" y="2749383"/>
            <a:ext cx="277390" cy="21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7FAA36-269E-4442-B575-380950DAA4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24147A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6313062" y="3123969"/>
            <a:ext cx="277390" cy="21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E43704-91AC-1842-814D-72D4436D2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24147A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6313062" y="3490143"/>
            <a:ext cx="277390" cy="2196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3D3C2B-260C-244E-AC6D-1D45DB007EAB}"/>
              </a:ext>
            </a:extLst>
          </p:cNvPr>
          <p:cNvCxnSpPr>
            <a:cxnSpLocks/>
          </p:cNvCxnSpPr>
          <p:nvPr userDrawn="1"/>
        </p:nvCxnSpPr>
        <p:spPr>
          <a:xfrm>
            <a:off x="2830459" y="4217130"/>
            <a:ext cx="6531082" cy="0"/>
          </a:xfrm>
          <a:prstGeom prst="line">
            <a:avLst/>
          </a:prstGeom>
          <a:ln w="6350">
            <a:solidFill>
              <a:srgbClr val="000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0458DBB-FE19-B04C-BCCC-C5B4CF2D08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40" y="379303"/>
            <a:ext cx="5364160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rgbClr val="000E39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702971F-8BAC-9E48-BEC2-A6CBE76EC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19E845D-36D4-9247-92B7-18866F6CF7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383" y="4665458"/>
            <a:ext cx="5843229" cy="111485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We started with safety when we designed Enphase storage. You won’t find dangerous, high-voltage electricity in our batteries. That’s because we selected the safest residential battery chemistry available, since that’s what we would want in our homes.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7B04608-7FAA-5041-96D0-7669D5300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4198" y="1701306"/>
            <a:ext cx="3283505" cy="478403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600" b="0" i="0">
                <a:solidFill>
                  <a:srgbClr val="000E39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 dirty="0"/>
              <a:t>Comparison 1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57D6837-AA42-ED48-98F1-3BBFCF9345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0608" y="1706528"/>
            <a:ext cx="3283505" cy="478403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600" b="0" i="0">
                <a:solidFill>
                  <a:srgbClr val="000E39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 dirty="0"/>
              <a:t>Comparison 2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EFE955B-0AD8-D841-89B1-3A965ACEEE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4785" y="2749219"/>
            <a:ext cx="2538152" cy="32204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Comparison 1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09FEFA7-613F-BC47-9BEF-FBE8E28DEC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7414" y="3135029"/>
            <a:ext cx="2546442" cy="32204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 b="0" i="0" u="none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Comparison 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8658748-D962-324A-A428-5377946743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6497" y="3522530"/>
            <a:ext cx="2546440" cy="32204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Comparison 3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EFE499A-F7DC-4741-8B65-9F721195F8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1213" y="2750035"/>
            <a:ext cx="2538152" cy="32204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Comparison 1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4CAE9D9-4B69-ED41-8141-808303AA2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3842" y="3135845"/>
            <a:ext cx="2546442" cy="32204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 b="0" i="0" u="none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Comparison 2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5C367F8-FFD4-AE46-B530-06F5979DFC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2925" y="3523346"/>
            <a:ext cx="2546440" cy="32204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Comparison 3</a:t>
            </a:r>
          </a:p>
        </p:txBody>
      </p:sp>
    </p:spTree>
    <p:extLst>
      <p:ext uri="{BB962C8B-B14F-4D97-AF65-F5344CB8AC3E}">
        <p14:creationId xmlns:p14="http://schemas.microsoft.com/office/powerpoint/2010/main" val="2210267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ary">
    <p:bg>
      <p:bgPr>
        <a:solidFill>
          <a:srgbClr val="2D3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53A426-047F-E94A-BA41-4C7F02F19E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B75FF9C-70F8-0B42-8499-12362EF2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70CB32-28D9-C74B-891C-0CD5ED2C11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3DDDB1E-AE23-1D4E-A47B-351230AD3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2057208"/>
            <a:ext cx="316960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912FAF-393B-D046-BB03-D38CA7CD0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428" y="2058745"/>
            <a:ext cx="3169601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E0A3410-E228-1646-9D75-C45005A855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5019" y="2057206"/>
            <a:ext cx="3169601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AF9A8774-D720-5046-A250-B40F1C8CD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484" y="2789841"/>
            <a:ext cx="3169602" cy="19389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26A6818A-3401-8742-A38B-8E7538512E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3427" y="2789840"/>
            <a:ext cx="3169602" cy="19389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194B67B-AD7D-184B-BFC5-AD1EBF19CD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018" y="2789840"/>
            <a:ext cx="3169602" cy="19389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96007E-2F2A-3F43-9B83-F6B65A6C2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3753" y="6260493"/>
            <a:ext cx="1439747" cy="2535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E6B083-4FA6-F943-BAD7-8CEC3980DF7C}"/>
              </a:ext>
            </a:extLst>
          </p:cNvPr>
          <p:cNvSpPr txBox="1"/>
          <p:nvPr userDrawn="1"/>
        </p:nvSpPr>
        <p:spPr>
          <a:xfrm>
            <a:off x="724420" y="6368852"/>
            <a:ext cx="154851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7A1A686E-4B22-5A44-AFFE-4A1C5EBD1644}"/>
              </a:ext>
            </a:extLst>
          </p:cNvPr>
          <p:cNvSpPr txBox="1">
            <a:spLocks/>
          </p:cNvSpPr>
          <p:nvPr userDrawn="1"/>
        </p:nvSpPr>
        <p:spPr>
          <a:xfrm>
            <a:off x="796297" y="6415903"/>
            <a:ext cx="133224" cy="168394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endParaRPr lang="uk-UA" sz="800" b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5C9524DA-432A-5641-B1C2-51BF808B63A6}"/>
              </a:ext>
            </a:extLst>
          </p:cNvPr>
          <p:cNvSpPr txBox="1">
            <a:spLocks/>
          </p:cNvSpPr>
          <p:nvPr userDrawn="1"/>
        </p:nvSpPr>
        <p:spPr>
          <a:xfrm>
            <a:off x="852927" y="6415162"/>
            <a:ext cx="345341" cy="185243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fld id="{86CB4B4D-7CA3-9044-876B-883B54F8677D}" type="slidenum">
              <a:rPr lang="uk-UA" sz="800" b="0" i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pPr algn="l"/>
              <a:t>‹#›</a:t>
            </a:fld>
            <a:endParaRPr lang="uk-UA" sz="800" b="0" i="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A5080-F747-004B-95AB-344300FBB9A4}"/>
              </a:ext>
            </a:extLst>
          </p:cNvPr>
          <p:cNvSpPr txBox="1"/>
          <p:nvPr userDrawn="1"/>
        </p:nvSpPr>
        <p:spPr>
          <a:xfrm>
            <a:off x="724420" y="6200089"/>
            <a:ext cx="1102225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ENPH-P-102-01-US-EN</a:t>
            </a:r>
          </a:p>
        </p:txBody>
      </p:sp>
    </p:spTree>
    <p:extLst>
      <p:ext uri="{BB962C8B-B14F-4D97-AF65-F5344CB8AC3E}">
        <p14:creationId xmlns:p14="http://schemas.microsoft.com/office/powerpoint/2010/main" val="1280197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56817-80E0-4E4B-A329-40139A13A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8804A6-DDFA-5B4E-8D1B-E8246E26E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EC5E488-83CA-C84A-A5B0-DFCFE938C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484" y="2056705"/>
            <a:ext cx="316960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0" i="0">
                <a:solidFill>
                  <a:srgbClr val="000E39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Conclusion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F8572C-53F3-F246-B143-E675E4A3F5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484" y="2850357"/>
            <a:ext cx="3169602" cy="19389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F377E6-C66A-754E-89D1-C7DA6AD56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484" y="1750209"/>
            <a:ext cx="452927" cy="7189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EDE95EF-F5CB-434D-AC5A-86B59B3BE4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1900" y="2056705"/>
            <a:ext cx="316960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0" i="0">
                <a:solidFill>
                  <a:srgbClr val="000E39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Conclusion 1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7B02483-C686-7348-A8AB-82730A0023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01900" y="2850357"/>
            <a:ext cx="3169602" cy="19389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B19C34-DC47-F841-8F4D-B15F5C808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1900" y="1750209"/>
            <a:ext cx="452927" cy="71893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837E09D-DC8F-8847-9E0A-2BFE72B1A8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2316" y="2056705"/>
            <a:ext cx="316960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0" i="0">
                <a:solidFill>
                  <a:srgbClr val="000E39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Conclusion 1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C583FE9-D53A-B648-8B27-763356E64F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2316" y="2850357"/>
            <a:ext cx="3169602" cy="19389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solidFill>
                  <a:srgbClr val="000E39"/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534887-EDED-384D-A482-21FC6332C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16" y="1750209"/>
            <a:ext cx="452927" cy="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rgbClr val="2D3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DC0CAE-F3C2-BA44-A9BC-A10BD9A6C6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F1839C7-6436-574B-9F61-4351555A4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D294930-55EF-0E44-95E4-64FFAFE2E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1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F870BCB-BAE8-4A4F-A250-D99A6F166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775" y="1551743"/>
            <a:ext cx="9004450" cy="3754515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00000"/>
              </a:lnSpc>
              <a:buNone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algn="ctr">
              <a:lnSpc>
                <a:spcPct val="122000"/>
              </a:lnSpc>
            </a:pPr>
            <a:r>
              <a:rPr lang="en-US" sz="2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Collectively, our products undergo one million hours of reliability testing, but we didn't stop there. We've designed a fail-safe system. In the unlikely event of a microinverter failure, the remaining microinverters keep the backup power safely running. </a:t>
            </a:r>
            <a:r>
              <a:rPr lang="en-US" sz="28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It's like a backup for your backup.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220171-B75A-8F45-83AE-9126363EE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3753" y="6260493"/>
            <a:ext cx="1439747" cy="253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3EC0A-5C5F-4549-9B3F-7725DBC7E45F}"/>
              </a:ext>
            </a:extLst>
          </p:cNvPr>
          <p:cNvSpPr txBox="1"/>
          <p:nvPr userDrawn="1"/>
        </p:nvSpPr>
        <p:spPr>
          <a:xfrm>
            <a:off x="724420" y="6368852"/>
            <a:ext cx="154851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BD57F7B-8038-C04A-900C-B501E90CA141}"/>
              </a:ext>
            </a:extLst>
          </p:cNvPr>
          <p:cNvSpPr txBox="1">
            <a:spLocks/>
          </p:cNvSpPr>
          <p:nvPr userDrawn="1"/>
        </p:nvSpPr>
        <p:spPr>
          <a:xfrm>
            <a:off x="852927" y="6415162"/>
            <a:ext cx="345341" cy="185243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fld id="{86CB4B4D-7CA3-9044-876B-883B54F8677D}" type="slidenum">
              <a:rPr lang="uk-UA" sz="800" b="0" i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pPr algn="l"/>
              <a:t>‹#›</a:t>
            </a:fld>
            <a:endParaRPr lang="uk-UA" sz="800" b="0" i="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1F1D2-B708-4646-BA77-21F2A237CD15}"/>
              </a:ext>
            </a:extLst>
          </p:cNvPr>
          <p:cNvSpPr txBox="1"/>
          <p:nvPr userDrawn="1"/>
        </p:nvSpPr>
        <p:spPr>
          <a:xfrm>
            <a:off x="724420" y="6200089"/>
            <a:ext cx="1102225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ENPH-P-102-01-US-EN</a:t>
            </a:r>
          </a:p>
        </p:txBody>
      </p:sp>
    </p:spTree>
    <p:extLst>
      <p:ext uri="{BB962C8B-B14F-4D97-AF65-F5344CB8AC3E}">
        <p14:creationId xmlns:p14="http://schemas.microsoft.com/office/powerpoint/2010/main" val="1659080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e End 0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E55CAC-ABFE-9742-BCC9-A8A28F5360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A1CC0-16B4-A048-B577-505E9D8597C7}"/>
              </a:ext>
            </a:extLst>
          </p:cNvPr>
          <p:cNvSpPr/>
          <p:nvPr userDrawn="1"/>
        </p:nvSpPr>
        <p:spPr>
          <a:xfrm>
            <a:off x="3836953" y="5942821"/>
            <a:ext cx="4518094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dirty="0">
                <a:latin typeface="Roboto Light" pitchFamily="2" charset="0"/>
                <a:ea typeface="Roboto Light" pitchFamily="2" charset="0"/>
              </a:rPr>
              <a:t>© 2020 Enphase </a:t>
            </a:r>
            <a:r>
              <a:rPr lang="en-US" sz="800" noProof="1">
                <a:latin typeface="Roboto Light" pitchFamily="2" charset="0"/>
                <a:ea typeface="Roboto Light" pitchFamily="2" charset="0"/>
              </a:rPr>
              <a:t>Energy</a:t>
            </a:r>
            <a:r>
              <a:rPr lang="en-US" sz="800" dirty="0">
                <a:latin typeface="Roboto Light" pitchFamily="2" charset="0"/>
                <a:ea typeface="Roboto Light" pitchFamily="2" charset="0"/>
              </a:rPr>
              <a:t>. All rights reserved. Enphase, the Enphase logo, Encharge 3, Encharge 10, </a:t>
            </a:r>
          </a:p>
          <a:p>
            <a:pPr algn="r">
              <a:lnSpc>
                <a:spcPct val="150000"/>
              </a:lnSpc>
            </a:pPr>
            <a:r>
              <a:rPr lang="en-US" sz="800" dirty="0" err="1">
                <a:latin typeface="Roboto Light" pitchFamily="2" charset="0"/>
                <a:ea typeface="Roboto Light" pitchFamily="2" charset="0"/>
              </a:rPr>
              <a:t>Enpower</a:t>
            </a:r>
            <a:r>
              <a:rPr lang="en-US" sz="800" dirty="0">
                <a:latin typeface="Roboto Light" pitchFamily="2" charset="0"/>
                <a:ea typeface="Roboto Light" pitchFamily="2" charset="0"/>
              </a:rPr>
              <a:t>, IQ and other trademarks or service names are the trademarks of Enphase Energy, Inc. </a:t>
            </a:r>
            <a:endParaRPr lang="en-US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8ED00D-809D-A34B-B09F-DF58D96C8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5899" y="3191728"/>
            <a:ext cx="2540202" cy="4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4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he End 02">
    <p:bg>
      <p:bgPr>
        <a:solidFill>
          <a:srgbClr val="F5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859AFA-8C67-094F-BCEF-CF5B7247FC9E}"/>
              </a:ext>
            </a:extLst>
          </p:cNvPr>
          <p:cNvSpPr txBox="1"/>
          <p:nvPr userDrawn="1"/>
        </p:nvSpPr>
        <p:spPr>
          <a:xfrm>
            <a:off x="724420" y="546232"/>
            <a:ext cx="10432144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2800" b="0" i="0">
                <a:solidFill>
                  <a:srgbClr val="2D3047"/>
                </a:solidFill>
                <a:latin typeface="Roboto Light" pitchFamily="2" charset="0"/>
                <a:ea typeface="Roboto Light" pitchFamily="2" charset="0"/>
              </a:rPr>
              <a:t>Thank you.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A04632-36CD-F746-B92F-147A3BEC14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4071" y="2926151"/>
            <a:ext cx="4761980" cy="3450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rgbClr val="2D304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name.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BB8EAA-3F01-3640-8E7A-BBE8A85F4E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420" y="3309704"/>
            <a:ext cx="4761980" cy="3450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rgbClr val="2D3047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Your job title.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48C44D-0BC3-1F4B-8182-73D94A625E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0143" y="2926151"/>
            <a:ext cx="4761980" cy="3450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rgbClr val="2D3047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Your email.</a:t>
            </a:r>
          </a:p>
        </p:txBody>
      </p:sp>
    </p:spTree>
    <p:extLst>
      <p:ext uri="{BB962C8B-B14F-4D97-AF65-F5344CB8AC3E}">
        <p14:creationId xmlns:p14="http://schemas.microsoft.com/office/powerpoint/2010/main" val="4165884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he End 03">
    <p:bg>
      <p:bgPr>
        <a:solidFill>
          <a:srgbClr val="2D3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C15D01-3A00-444B-A7F5-A80F6B01A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36644-D540-7E41-90EE-8AF979097EC0}"/>
              </a:ext>
            </a:extLst>
          </p:cNvPr>
          <p:cNvSpPr/>
          <p:nvPr userDrawn="1"/>
        </p:nvSpPr>
        <p:spPr>
          <a:xfrm>
            <a:off x="3836953" y="5942821"/>
            <a:ext cx="4518094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© 2020 Enphase </a:t>
            </a:r>
            <a:r>
              <a:rPr lang="en-US" sz="800" noProof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Energy</a:t>
            </a:r>
            <a:r>
              <a:rPr lang="en-US" sz="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. All rights reserved. Enphase, the Enphase logo, Encharge 3, Encharge 10, </a:t>
            </a:r>
          </a:p>
          <a:p>
            <a:pPr algn="r">
              <a:lnSpc>
                <a:spcPct val="150000"/>
              </a:lnSpc>
            </a:pPr>
            <a:r>
              <a:rPr lang="en-US" sz="8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Enpower</a:t>
            </a:r>
            <a:r>
              <a:rPr lang="en-US" sz="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IQ and other trademarks or service names are the trademarks of Enphase Energy, Inc. </a:t>
            </a:r>
            <a:endParaRPr lang="en-US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0C9516-D88D-864E-87B3-A92CF2592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5899" y="3191728"/>
            <a:ext cx="2540202" cy="4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97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he End 04">
    <p:bg>
      <p:bgPr>
        <a:solidFill>
          <a:srgbClr val="2D3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81EAA5-8C7E-BE4B-8CD3-EF070138EB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FA27E5-AD74-F94E-9A0C-E35034D44E54}"/>
              </a:ext>
            </a:extLst>
          </p:cNvPr>
          <p:cNvSpPr txBox="1"/>
          <p:nvPr userDrawn="1"/>
        </p:nvSpPr>
        <p:spPr>
          <a:xfrm>
            <a:off x="724420" y="546232"/>
            <a:ext cx="10432144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28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Thank you.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B1A431-A046-6D49-ABEC-AD69674A8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4071" y="2926151"/>
            <a:ext cx="4761980" cy="3450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name.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74CC2FA-2E04-1F44-8FE0-801BF324F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420" y="3309704"/>
            <a:ext cx="4761980" cy="3450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Your job title.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67754E2-8D63-1944-B64D-AD1CC9BA7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0143" y="2926151"/>
            <a:ext cx="4761980" cy="3450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Your email.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6937F-7EC6-B547-8B4E-E5ED2A9E0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3753" y="6260493"/>
            <a:ext cx="1439747" cy="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8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3273F4-2837-47CF-B34D-353BD2E2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16037"/>
            <a:ext cx="10607040" cy="4856163"/>
          </a:xfrm>
        </p:spPr>
        <p:txBody>
          <a:bodyPr/>
          <a:lstStyle>
            <a:lvl1pPr>
              <a:spcBef>
                <a:spcPts val="800"/>
              </a:spcBef>
              <a:defRPr b="1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3A4B21-9D2F-41CD-BE8B-6933B22E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431564"/>
            <a:ext cx="11272059" cy="552109"/>
          </a:xfrm>
        </p:spPr>
        <p:txBody>
          <a:bodyPr/>
          <a:lstStyle>
            <a:lvl1pPr>
              <a:lnSpc>
                <a:spcPts val="3467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593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AE0A-B92B-6C4B-BCF9-A7048E15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1D07-EC3A-6D4A-8758-23380350F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3DC4-1316-064C-85CA-F0EC1F86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525" y="6467475"/>
            <a:ext cx="2743200" cy="365125"/>
          </a:xfrm>
          <a:prstGeom prst="rect">
            <a:avLst/>
          </a:prstGeom>
        </p:spPr>
        <p:txBody>
          <a:bodyPr/>
          <a:lstStyle/>
          <a:p>
            <a:fld id="{C66D8C12-8C42-3046-B5EE-80F1AB72255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20B4-AC93-264F-B003-E1F68405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337FB-D68E-3943-83AC-C5DD4F59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428E45-0924-5E41-8681-0CFEDC9D5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6E1289-3739-0D49-A6E5-39986D671BA1}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8AB016-1C00-0D4C-A56D-825D2D80A3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118" y="0"/>
              <a:ext cx="11006882" cy="6858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ADEFA7-8672-3D48-ABCD-DA105DBE016E}"/>
                </a:ext>
              </a:extLst>
            </p:cNvPr>
            <p:cNvSpPr/>
            <p:nvPr userDrawn="1"/>
          </p:nvSpPr>
          <p:spPr>
            <a:xfrm>
              <a:off x="1" y="0"/>
              <a:ext cx="2109588" cy="6858000"/>
            </a:xfrm>
            <a:prstGeom prst="rect">
              <a:avLst/>
            </a:prstGeom>
            <a:solidFill>
              <a:srgbClr val="0E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1CCAF4B-20E5-2F4E-8552-02B891745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05" y="723982"/>
            <a:ext cx="1775095" cy="331611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FFBBD78-E7D4-184B-9BF7-D8592D06D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63" y="5715588"/>
            <a:ext cx="4095749" cy="27810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GB" dirty="0"/>
              <a:t>Presentation by (First Name) (Last Name)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0F2F25F-DF1B-C744-B3D1-10EB18A991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963" y="5994658"/>
            <a:ext cx="4095749" cy="27810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Job Position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E541F7A-2546-FF4D-88A3-0C1CCDB8A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63" y="3387313"/>
            <a:ext cx="6460418" cy="123918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448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GB" dirty="0"/>
              <a:t>And a very good presentation 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361D7B0-E7D3-5B45-A040-FA6103F674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62" y="2728303"/>
            <a:ext cx="6460419" cy="65556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80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67A611-9BD9-F84D-B1A6-C79554098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CCAF4B-20E5-2F4E-8552-02B891745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05" y="723982"/>
            <a:ext cx="1775095" cy="331611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FFBBD78-E7D4-184B-9BF7-D8592D06D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63" y="5715588"/>
            <a:ext cx="4095749" cy="27810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GB" dirty="0"/>
              <a:t>Presentation by (First Name) (Last Name)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0F2F25F-DF1B-C744-B3D1-10EB18A991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963" y="5994658"/>
            <a:ext cx="4095749" cy="27810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Job Position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E541F7A-2546-FF4D-88A3-0C1CCDB8A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63" y="3387313"/>
            <a:ext cx="6460418" cy="123918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448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GB" dirty="0"/>
              <a:t>And a very good presentation 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361D7B0-E7D3-5B45-A040-FA6103F674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62" y="2728303"/>
            <a:ext cx="6460419" cy="65556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5539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rgbClr val="F37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CC8139A-7633-EE47-BBCE-1E09353F9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928" y="6245127"/>
            <a:ext cx="1387692" cy="259239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97B83D5-5AE8-4A43-87A4-D4AA4AB58E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62" y="2728303"/>
            <a:ext cx="6460419" cy="65556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Section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2BC4C-6D68-9A49-8C64-7F84FB709D63}"/>
              </a:ext>
            </a:extLst>
          </p:cNvPr>
          <p:cNvSpPr txBox="1"/>
          <p:nvPr userDrawn="1"/>
        </p:nvSpPr>
        <p:spPr>
          <a:xfrm>
            <a:off x="724420" y="6368852"/>
            <a:ext cx="154851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C2BACE6-3C19-6C4E-8E04-8D4FF6A937A2}"/>
              </a:ext>
            </a:extLst>
          </p:cNvPr>
          <p:cNvSpPr txBox="1">
            <a:spLocks/>
          </p:cNvSpPr>
          <p:nvPr userDrawn="1"/>
        </p:nvSpPr>
        <p:spPr>
          <a:xfrm>
            <a:off x="796297" y="6415903"/>
            <a:ext cx="133224" cy="168394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endParaRPr lang="uk-UA" sz="800" b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4192626-5EEA-8542-9257-5A9013586F96}"/>
              </a:ext>
            </a:extLst>
          </p:cNvPr>
          <p:cNvSpPr txBox="1">
            <a:spLocks/>
          </p:cNvSpPr>
          <p:nvPr userDrawn="1"/>
        </p:nvSpPr>
        <p:spPr>
          <a:xfrm>
            <a:off x="852927" y="6415162"/>
            <a:ext cx="345341" cy="185243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fld id="{86CB4B4D-7CA3-9044-876B-883B54F8677D}" type="slidenum">
              <a:rPr lang="uk-UA" sz="800" b="0" i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pPr algn="l"/>
              <a:t>‹#›</a:t>
            </a:fld>
            <a:endParaRPr lang="uk-UA" sz="800" b="0" i="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60A6A-C4E8-1D4A-9DF3-A7A71F69A873}"/>
              </a:ext>
            </a:extLst>
          </p:cNvPr>
          <p:cNvSpPr txBox="1"/>
          <p:nvPr userDrawn="1"/>
        </p:nvSpPr>
        <p:spPr>
          <a:xfrm>
            <a:off x="724420" y="6200089"/>
            <a:ext cx="1102225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ENPH-P-102-01-US-EN</a:t>
            </a:r>
          </a:p>
        </p:txBody>
      </p:sp>
    </p:spTree>
    <p:extLst>
      <p:ext uri="{BB962C8B-B14F-4D97-AF65-F5344CB8AC3E}">
        <p14:creationId xmlns:p14="http://schemas.microsoft.com/office/powerpoint/2010/main" val="341147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8793C-493B-7B42-887D-02F9EF137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74B84E-A04A-F94E-AE3B-270CA496BB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46705" y="1928883"/>
            <a:ext cx="2628899" cy="248194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7A4C371-6191-C54F-BE62-FD9523F46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Table of content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9460552-EA91-BB4A-A94D-6EA5CCC4F5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66427" y="1928883"/>
            <a:ext cx="2628899" cy="246452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9E58842-4C91-AD4E-B516-BA93DA25C2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86149" y="1928883"/>
            <a:ext cx="2628899" cy="246452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751EA6-E23A-2740-A03E-088C508A56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226" y="4579938"/>
            <a:ext cx="2628899" cy="2512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00" b="0" i="0">
                <a:solidFill>
                  <a:srgbClr val="F3732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61270A5-ED50-4149-903D-E9685197AF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6426" y="4579938"/>
            <a:ext cx="2628899" cy="2512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00" b="0" i="0">
                <a:solidFill>
                  <a:srgbClr val="F3732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4B16E52-1FE3-6440-8A54-DF30FB37B3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6149" y="4579938"/>
            <a:ext cx="2628899" cy="2512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100" b="0" i="0">
                <a:solidFill>
                  <a:srgbClr val="F3732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4D83545-7839-7D43-BA02-D68CDE2C2E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6226" y="4905116"/>
            <a:ext cx="2628899" cy="267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P (Slide number)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A7696A-A4E7-5545-A1CB-6851A3BD9A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66425" y="4908790"/>
            <a:ext cx="2628899" cy="267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P (Slide number)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3E5E944-DCF3-704F-972C-C064F6B3C8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6148" y="4905115"/>
            <a:ext cx="2628899" cy="267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P (Slide number)</a:t>
            </a:r>
          </a:p>
        </p:txBody>
      </p:sp>
    </p:spTree>
    <p:extLst>
      <p:ext uri="{BB962C8B-B14F-4D97-AF65-F5344CB8AC3E}">
        <p14:creationId xmlns:p14="http://schemas.microsoft.com/office/powerpoint/2010/main" val="36147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8494286-4E30-9741-8686-F12B439D1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909544-59A6-1C43-B5B5-15CB0BB61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E7EA725-78CB-834A-9DBE-786423E6B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1766396"/>
            <a:ext cx="5172573" cy="33294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Title / Sentence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4D0BF0B-142B-3246-BD3C-51B0337A64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2481941"/>
            <a:ext cx="5172573" cy="3422193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3962ED-42ED-FA4A-878F-316E96C707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87587" y="1288594"/>
            <a:ext cx="5172574" cy="461554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1213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8494286-4E30-9741-8686-F12B439D1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909544-59A6-1C43-B5B5-15CB0BB61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3962ED-42ED-FA4A-878F-316E96C707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4420" y="3000208"/>
            <a:ext cx="10735741" cy="290392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FFC2B-A09E-424C-8A47-8F30119A25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8" y="1288594"/>
            <a:ext cx="10735741" cy="1496170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8494286-4E30-9741-8686-F12B439D1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9" y="37930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909544-59A6-1C43-B5B5-15CB0BB61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594747"/>
            <a:ext cx="5364162" cy="478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3962ED-42ED-FA4A-878F-316E96C707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4421" y="2381004"/>
            <a:ext cx="5171282" cy="35231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94D5C1D-A3F7-A846-9F45-1A962E174A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771128"/>
            <a:ext cx="5163864" cy="407994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076F0D-C1E3-2E4E-833B-4BB5BA4FFC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6298" y="1771128"/>
            <a:ext cx="5163864" cy="407994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F57B53A8-CED2-954B-9F8C-FE1C3A08AF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6298" y="2381004"/>
            <a:ext cx="5171282" cy="35231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 b="0" i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509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18382-17F8-4E43-96F7-BE9DE0BCD7FF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056931" y="6262476"/>
            <a:ext cx="1387689" cy="241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3A3484-AE82-D34C-8A5A-E44119F529C1}"/>
              </a:ext>
            </a:extLst>
          </p:cNvPr>
          <p:cNvSpPr txBox="1"/>
          <p:nvPr userDrawn="1"/>
        </p:nvSpPr>
        <p:spPr>
          <a:xfrm>
            <a:off x="724420" y="6368852"/>
            <a:ext cx="154851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800" dirty="0">
                <a:solidFill>
                  <a:srgbClr val="2D3047"/>
                </a:solidFill>
                <a:latin typeface="Roboto Light" pitchFamily="2" charset="0"/>
                <a:ea typeface="Roboto Light" pitchFamily="2" charset="0"/>
              </a:rPr>
              <a:t>P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F87FA72-EFA2-9E41-A762-2F2B2394226B}"/>
              </a:ext>
            </a:extLst>
          </p:cNvPr>
          <p:cNvSpPr txBox="1">
            <a:spLocks/>
          </p:cNvSpPr>
          <p:nvPr userDrawn="1"/>
        </p:nvSpPr>
        <p:spPr>
          <a:xfrm>
            <a:off x="796297" y="6415903"/>
            <a:ext cx="133224" cy="168394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endParaRPr lang="uk-UA" sz="800" b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8633A8A-4C81-854D-B553-D42949B7742E}"/>
              </a:ext>
            </a:extLst>
          </p:cNvPr>
          <p:cNvSpPr txBox="1">
            <a:spLocks/>
          </p:cNvSpPr>
          <p:nvPr userDrawn="1"/>
        </p:nvSpPr>
        <p:spPr>
          <a:xfrm>
            <a:off x="852927" y="6415162"/>
            <a:ext cx="345341" cy="185243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60960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52402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04804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57206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09608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762010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14411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13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19215" algn="ctr" defTabSz="5476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33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fld id="{86CB4B4D-7CA3-9044-876B-883B54F8677D}" type="slidenum">
              <a:rPr lang="uk-UA" sz="800" b="0" i="0" smtClean="0">
                <a:solidFill>
                  <a:srgbClr val="2D3047"/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pPr algn="l"/>
              <a:t>‹#›</a:t>
            </a:fld>
            <a:endParaRPr lang="uk-UA" sz="800" b="0" i="0" dirty="0">
              <a:solidFill>
                <a:srgbClr val="2D3047"/>
              </a:solidFill>
              <a:latin typeface="Roboto Light" pitchFamily="2" charset="0"/>
              <a:ea typeface="Roboto Light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60592-4CC4-874D-BA69-623FEF872E17}"/>
              </a:ext>
            </a:extLst>
          </p:cNvPr>
          <p:cNvSpPr txBox="1"/>
          <p:nvPr userDrawn="1"/>
        </p:nvSpPr>
        <p:spPr>
          <a:xfrm>
            <a:off x="724420" y="6200089"/>
            <a:ext cx="1102225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rgbClr val="2D304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ENPH-P-102-01-US-EN</a:t>
            </a:r>
          </a:p>
        </p:txBody>
      </p:sp>
    </p:spTree>
    <p:extLst>
      <p:ext uri="{BB962C8B-B14F-4D97-AF65-F5344CB8AC3E}">
        <p14:creationId xmlns:p14="http://schemas.microsoft.com/office/powerpoint/2010/main" val="326039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713" r:id="rId3"/>
    <p:sldLayoutId id="2147483740" r:id="rId4"/>
    <p:sldLayoutId id="2147483684" r:id="rId5"/>
    <p:sldLayoutId id="2147483707" r:id="rId6"/>
    <p:sldLayoutId id="2147483692" r:id="rId7"/>
    <p:sldLayoutId id="2147483732" r:id="rId8"/>
    <p:sldLayoutId id="2147483733" r:id="rId9"/>
    <p:sldLayoutId id="2147483731" r:id="rId10"/>
    <p:sldLayoutId id="2147483693" r:id="rId11"/>
    <p:sldLayoutId id="2147483735" r:id="rId12"/>
    <p:sldLayoutId id="2147483736" r:id="rId13"/>
    <p:sldLayoutId id="2147483738" r:id="rId14"/>
    <p:sldLayoutId id="2147483700" r:id="rId15"/>
    <p:sldLayoutId id="2147483701" r:id="rId16"/>
    <p:sldLayoutId id="2147483708" r:id="rId17"/>
    <p:sldLayoutId id="2147483706" r:id="rId18"/>
    <p:sldLayoutId id="2147483734" r:id="rId19"/>
    <p:sldLayoutId id="2147483715" r:id="rId20"/>
    <p:sldLayoutId id="2147483699" r:id="rId21"/>
    <p:sldLayoutId id="2147483680" r:id="rId22"/>
    <p:sldLayoutId id="2147483720" r:id="rId23"/>
    <p:sldLayoutId id="2147483723" r:id="rId24"/>
    <p:sldLayoutId id="2147483729" r:id="rId25"/>
    <p:sldLayoutId id="2147483724" r:id="rId26"/>
    <p:sldLayoutId id="2147483727" r:id="rId27"/>
    <p:sldLayoutId id="2147483742" r:id="rId28"/>
    <p:sldLayoutId id="2147483743" r:id="rId29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hyperlink" Target="https://staging-new-enphase.pantheonsite.io/fr-fr/produits/micro-onduleurs" TargetMode="External"/><Relationship Id="rId18" Type="http://schemas.openxmlformats.org/officeDocument/2006/relationships/hyperlink" Target="https://staging-new-enphase.pantheonsite.io/en-uk/support/module-compatibility" TargetMode="External"/><Relationship Id="rId26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21" Type="http://schemas.openxmlformats.org/officeDocument/2006/relationships/hyperlink" Target="https://staging-new-enphase.pantheonsite.io/de-de/produkte/mikro-wechselrichter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wmf"/><Relationship Id="rId17" Type="http://schemas.openxmlformats.org/officeDocument/2006/relationships/hyperlink" Target="https://staging-new-enphase.pantheonsite.io/nl-nl/compatibiliteit-micros" TargetMode="External"/><Relationship Id="rId25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6.png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1.wmf"/><Relationship Id="rId5" Type="http://schemas.openxmlformats.org/officeDocument/2006/relationships/hyperlink" Target="https://staging-new-enphase.pantheonsite.io/en-us/support/solar-professionals/search?field_download_type=2324&amp;search_api_views_fulltext=IQ%208D" TargetMode="External"/><Relationship Id="rId15" Type="http://schemas.openxmlformats.org/officeDocument/2006/relationships/hyperlink" Target="https://staging-new-enphase.pantheonsite.io/en-uk/products-and-services/microinverters/family" TargetMode="External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23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4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2.bin"/><Relationship Id="rId14" Type="http://schemas.openxmlformats.org/officeDocument/2006/relationships/hyperlink" Target="https://staging-new-enphase.pantheonsite.io/nl-nl/producten-en-services/micro-omvormers/assortiment" TargetMode="External"/><Relationship Id="rId22" Type="http://schemas.openxmlformats.org/officeDocument/2006/relationships/hyperlink" Target="https://staging-new-enphase.pantheonsite.io/de-de/support/modulkompatibilitat" TargetMode="External"/><Relationship Id="rId27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DFA78C2-C526-2142-B5A5-AB379466E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5870" y="1119603"/>
            <a:ext cx="5520688" cy="1323087"/>
          </a:xfrm>
        </p:spPr>
        <p:txBody>
          <a:bodyPr/>
          <a:lstStyle/>
          <a:p>
            <a:r>
              <a:rPr lang="en-US" dirty="0">
                <a:cs typeface="Roboto Medium" panose="02000000000000000000" pitchFamily="2" charset="0"/>
              </a:rPr>
              <a:t>Meet the Enphase</a:t>
            </a:r>
          </a:p>
          <a:p>
            <a:r>
              <a:rPr lang="en-US" dirty="0">
                <a:cs typeface="Roboto Medium" panose="02000000000000000000" pitchFamily="2" charset="0"/>
              </a:rPr>
              <a:t>IQ 7A</a:t>
            </a:r>
            <a:r>
              <a:rPr lang="en-US" baseline="30000" dirty="0">
                <a:cs typeface="Roboto Medium" panose="02000000000000000000" pitchFamily="2" charset="0"/>
              </a:rPr>
              <a:t>TM </a:t>
            </a:r>
            <a:r>
              <a:rPr lang="en-US" dirty="0">
                <a:cs typeface="Roboto Medium" panose="02000000000000000000" pitchFamily="2" charset="0"/>
              </a:rPr>
              <a:t>Microinverter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9879E-350A-FA47-82DA-EC11BFF6CB07}"/>
              </a:ext>
            </a:extLst>
          </p:cNvPr>
          <p:cNvSpPr txBox="1"/>
          <p:nvPr/>
        </p:nvSpPr>
        <p:spPr>
          <a:xfrm>
            <a:off x="6425870" y="2746709"/>
            <a:ext cx="552068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simplicity, reliability and safety of Enphase, now in a high power microinverter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5B240AC-D0A5-4E5C-9537-AFEBD5C1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34"/>
            <a:ext cx="5024063" cy="68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8A774-9FD4-7948-AFAB-3AACE19F2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840430"/>
            <a:ext cx="10386435" cy="523219"/>
          </a:xfrm>
        </p:spPr>
        <p:txBody>
          <a:bodyPr/>
          <a:lstStyle/>
          <a:p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IQ 7A-INT microinverter system</a:t>
            </a:r>
            <a:endParaRPr lang="en-US" sz="3200" dirty="0">
              <a:solidFill>
                <a:srgbClr val="F3732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A2638D-A0AD-1E46-96C1-6B558B409DFB}"/>
              </a:ext>
            </a:extLst>
          </p:cNvPr>
          <p:cNvSpPr txBox="1">
            <a:spLocks/>
          </p:cNvSpPr>
          <p:nvPr/>
        </p:nvSpPr>
        <p:spPr>
          <a:xfrm>
            <a:off x="761703" y="1765688"/>
            <a:ext cx="2702439" cy="655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IQ7-based, technologically advanced, software-driven inverter architecture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E734DC-52EB-9340-93BA-8D85C2722029}"/>
              </a:ext>
            </a:extLst>
          </p:cNvPr>
          <p:cNvSpPr txBox="1">
            <a:spLocks/>
          </p:cNvSpPr>
          <p:nvPr/>
        </p:nvSpPr>
        <p:spPr>
          <a:xfrm>
            <a:off x="761703" y="5355559"/>
            <a:ext cx="2945324" cy="50250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Uses state-of-the-art 2.8M million-gate Heron 3 ASIC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Enables even more flexible software upgrades to keep your system always new!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E52A4-9C5F-A448-A3FC-B2A194D316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36" y="2675806"/>
            <a:ext cx="1983867" cy="2265045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1D52A7ED-7B26-CF4E-BB9D-0D1EA01EFA12}"/>
              </a:ext>
            </a:extLst>
          </p:cNvPr>
          <p:cNvSpPr txBox="1">
            <a:spLocks/>
          </p:cNvSpPr>
          <p:nvPr/>
        </p:nvSpPr>
        <p:spPr>
          <a:xfrm>
            <a:off x="8185620" y="1765688"/>
            <a:ext cx="1978548" cy="5138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230V residential and commercial Applications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8813B36-B96E-B749-947A-C2824CD4BD0A}"/>
              </a:ext>
            </a:extLst>
          </p:cNvPr>
          <p:cNvSpPr txBox="1">
            <a:spLocks/>
          </p:cNvSpPr>
          <p:nvPr/>
        </p:nvSpPr>
        <p:spPr>
          <a:xfrm>
            <a:off x="8185620" y="5355559"/>
            <a:ext cx="3071235" cy="7195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Ideal for residential and commercial applications including malls, supermarkets, schools, fuel stations, hospitals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6465D27-0380-144E-A245-1E14B846ECAD}"/>
              </a:ext>
            </a:extLst>
          </p:cNvPr>
          <p:cNvSpPr txBox="1">
            <a:spLocks/>
          </p:cNvSpPr>
          <p:nvPr/>
        </p:nvSpPr>
        <p:spPr>
          <a:xfrm>
            <a:off x="4454753" y="5362276"/>
            <a:ext cx="2702439" cy="50250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Supports  60 or 72 cell modules with full or split cell configurations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Easy to pair with high power commercial modules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69D4A-60C3-114B-8DC1-E74BA2830727}"/>
              </a:ext>
            </a:extLst>
          </p:cNvPr>
          <p:cNvSpPr txBox="1"/>
          <p:nvPr/>
        </p:nvSpPr>
        <p:spPr>
          <a:xfrm>
            <a:off x="4454753" y="1756296"/>
            <a:ext cx="2103702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Can Support Split cell and full cell PV modules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CE81FD17-217C-424B-8EF4-1AC86E0ED0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41" y="379303"/>
            <a:ext cx="5364161" cy="215444"/>
          </a:xfrm>
        </p:spPr>
        <p:txBody>
          <a:bodyPr/>
          <a:lstStyle/>
          <a:p>
            <a:r>
              <a:rPr lang="en-US" dirty="0"/>
              <a:t>IQ 7A microinverter</a:t>
            </a:r>
          </a:p>
        </p:txBody>
      </p:sp>
      <p:pic>
        <p:nvPicPr>
          <p:cNvPr id="29" name="Picture 28" descr="A picture containing grass, sitting, large, parked&#10;&#10;Description automatically generated">
            <a:extLst>
              <a:ext uri="{FF2B5EF4-FFF2-40B4-BE49-F238E27FC236}">
                <a16:creationId xmlns:a16="http://schemas.microsoft.com/office/drawing/2014/main" id="{E46385A1-B95C-CC45-9C2A-3C4201BA50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620" y="2671921"/>
            <a:ext cx="2598779" cy="2047993"/>
          </a:xfrm>
          <a:prstGeom prst="rect">
            <a:avLst/>
          </a:prstGeom>
        </p:spPr>
      </p:pic>
      <p:pic>
        <p:nvPicPr>
          <p:cNvPr id="5" name="Picture 4" descr="A picture containing tiled, sitting, green, guitar&#10;&#10;Description automatically generated">
            <a:extLst>
              <a:ext uri="{FF2B5EF4-FFF2-40B4-BE49-F238E27FC236}">
                <a16:creationId xmlns:a16="http://schemas.microsoft.com/office/drawing/2014/main" id="{B9340DD7-679B-4ED7-A247-6BDC14EC3C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32" r="23573"/>
          <a:stretch/>
        </p:blipFill>
        <p:spPr>
          <a:xfrm>
            <a:off x="4605844" y="2503522"/>
            <a:ext cx="1801520" cy="24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8A774-9FD4-7948-AFAB-3AACE19F2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9" y="840430"/>
            <a:ext cx="7412702" cy="490193"/>
          </a:xfrm>
        </p:spPr>
        <p:txBody>
          <a:bodyPr/>
          <a:lstStyle/>
          <a:p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IQ 7A specifications</a:t>
            </a:r>
            <a:b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3200" dirty="0">
              <a:solidFill>
                <a:srgbClr val="F3732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568BF7-B878-3846-A197-1705A96B0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83773"/>
              </p:ext>
            </p:extLst>
          </p:nvPr>
        </p:nvGraphicFramePr>
        <p:xfrm>
          <a:off x="731839" y="1742858"/>
          <a:ext cx="5372416" cy="280416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26881">
                  <a:extLst>
                    <a:ext uri="{9D8B030D-6E8A-4147-A177-3AD203B41FA5}">
                      <a16:colId xmlns:a16="http://schemas.microsoft.com/office/drawing/2014/main" val="238018566"/>
                    </a:ext>
                  </a:extLst>
                </a:gridCol>
                <a:gridCol w="3645535">
                  <a:extLst>
                    <a:ext uri="{9D8B030D-6E8A-4147-A177-3AD203B41FA5}">
                      <a16:colId xmlns:a16="http://schemas.microsoft.com/office/drawing/2014/main" val="335033024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IQ 7A Microinverter SKU: IQ7A-72-2-INT</a:t>
                      </a:r>
                    </a:p>
                  </a:txBody>
                  <a:tcPr marL="68580" marR="68580" marT="6858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i="0" kern="1200" dirty="0">
                        <a:solidFill>
                          <a:schemeClr val="tx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112226"/>
                  </a:ext>
                </a:extLst>
              </a:tr>
              <a:tr h="28294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Power rating`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366W</a:t>
                      </a:r>
                      <a:r>
                        <a:rPr lang="en-US" sz="1200" kern="1200" baseline="-250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peak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0815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Modules Supported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Split or full cell 60 / 72 cell PV modules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54478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AC output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230V, single-phase, 50Hz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61557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Operating temp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-40° C to 60° C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9153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MPPT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Single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67337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Monitoring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Per micro monitoring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78492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IEC efficiency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96.5%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850781"/>
                  </a:ext>
                </a:extLst>
              </a:tr>
            </a:tbl>
          </a:graphicData>
        </a:graphic>
      </p:graphicFrame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86AAB25-BCDD-CE46-AAD9-7BED55275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41" y="379303"/>
            <a:ext cx="5364161" cy="215444"/>
          </a:xfrm>
        </p:spPr>
        <p:txBody>
          <a:bodyPr/>
          <a:lstStyle/>
          <a:p>
            <a:r>
              <a:rPr lang="en-US" dirty="0"/>
              <a:t>IQ 7A microinverter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1219ABE6-4762-49CD-ABFB-089601CC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55" y="594747"/>
            <a:ext cx="3469126" cy="474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161A5AC6-6579-4050-83C2-423CA83C0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909" y="407944"/>
            <a:ext cx="2101435" cy="1664336"/>
          </a:xfrm>
          <a:prstGeom prst="rect">
            <a:avLst/>
          </a:prstGeom>
        </p:spPr>
      </p:pic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048FEACF-0815-7349-AE36-8286DB1CE5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641" y="407944"/>
            <a:ext cx="2101435" cy="166433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24B061-1D22-FA4D-A228-0EA402A67D23}"/>
              </a:ext>
            </a:extLst>
          </p:cNvPr>
          <p:cNvSpPr txBox="1">
            <a:spLocks/>
          </p:cNvSpPr>
          <p:nvPr/>
        </p:nvSpPr>
        <p:spPr>
          <a:xfrm>
            <a:off x="731839" y="843630"/>
            <a:ext cx="4909543" cy="980817"/>
          </a:xfrm>
          <a:prstGeom prst="rect">
            <a:avLst/>
          </a:prstGeom>
        </p:spPr>
        <p:txBody>
          <a:bodyPr lIns="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buNone/>
            </a:pPr>
            <a:r>
              <a:rPr lang="en-US" sz="32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Comparison between</a:t>
            </a:r>
          </a:p>
          <a:p>
            <a:pPr marL="0" indent="0" defTabSz="914354">
              <a:buNone/>
            </a:pPr>
            <a:r>
              <a:rPr lang="en-US" sz="32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IQ 7A and IQ 7+ system 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9110738-96DA-DE42-8A82-D481B6507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32138"/>
              </p:ext>
            </p:extLst>
          </p:nvPr>
        </p:nvGraphicFramePr>
        <p:xfrm>
          <a:off x="731840" y="1824447"/>
          <a:ext cx="10728323" cy="318201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5380961">
                  <a:extLst>
                    <a:ext uri="{9D8B030D-6E8A-4147-A177-3AD203B41FA5}">
                      <a16:colId xmlns:a16="http://schemas.microsoft.com/office/drawing/2014/main" val="238018566"/>
                    </a:ext>
                  </a:extLst>
                </a:gridCol>
                <a:gridCol w="2633635">
                  <a:extLst>
                    <a:ext uri="{9D8B030D-6E8A-4147-A177-3AD203B41FA5}">
                      <a16:colId xmlns:a16="http://schemas.microsoft.com/office/drawing/2014/main" val="3350330248"/>
                    </a:ext>
                  </a:extLst>
                </a:gridCol>
                <a:gridCol w="2713727">
                  <a:extLst>
                    <a:ext uri="{9D8B030D-6E8A-4147-A177-3AD203B41FA5}">
                      <a16:colId xmlns:a16="http://schemas.microsoft.com/office/drawing/2014/main" val="4017866009"/>
                    </a:ext>
                  </a:extLst>
                </a:gridCol>
              </a:tblGrid>
              <a:tr h="474197">
                <a:tc>
                  <a:txBody>
                    <a:bodyPr/>
                    <a:lstStyle/>
                    <a:p>
                      <a:endParaRPr lang="en-US" sz="1200" b="0" i="0" kern="1200" dirty="0">
                        <a:solidFill>
                          <a:schemeClr val="tx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IQ 7+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IQ7A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112226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Power, VA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295, peak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366, peak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8808153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Modules per inverter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2544786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Phase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Single-phase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Single-phase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615573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Service voltage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230V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230V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915397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Weight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1.08 kg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1.08 kg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3454621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No. of modules per branch, 230V (/branch)*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84819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AC Cabling System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Q Cables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Q Cables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7803963"/>
                  </a:ext>
                </a:extLst>
              </a:tr>
            </a:tbl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23E51A-D331-9845-8750-12DF6FCC3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41" y="379303"/>
            <a:ext cx="5364161" cy="215444"/>
          </a:xfrm>
        </p:spPr>
        <p:txBody>
          <a:bodyPr/>
          <a:lstStyle/>
          <a:p>
            <a:r>
              <a:rPr lang="en-US" dirty="0"/>
              <a:t>IQ 7A microinverter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B144E-9B41-0F43-A727-A96A8A181247}"/>
              </a:ext>
            </a:extLst>
          </p:cNvPr>
          <p:cNvSpPr/>
          <p:nvPr/>
        </p:nvSpPr>
        <p:spPr>
          <a:xfrm>
            <a:off x="5437161" y="6232476"/>
            <a:ext cx="13176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* 1.3 DC / AC Ratio </a:t>
            </a:r>
          </a:p>
        </p:txBody>
      </p:sp>
    </p:spTree>
    <p:extLst>
      <p:ext uri="{BB962C8B-B14F-4D97-AF65-F5344CB8AC3E}">
        <p14:creationId xmlns:p14="http://schemas.microsoft.com/office/powerpoint/2010/main" val="316108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F3724C0-83F5-42DE-8E03-261279AF7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98442" lvl="1" indent="0" algn="just">
              <a:buNone/>
            </a:pPr>
            <a:endParaRPr lang="en-US" sz="1867">
              <a:latin typeface="+mj-lt"/>
            </a:endParaRPr>
          </a:p>
          <a:p>
            <a:pPr marL="0" indent="0" algn="just">
              <a:buNone/>
            </a:pPr>
            <a:endParaRPr lang="en-US" sz="2133" b="0">
              <a:latin typeface="+mj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B0CB7C-A4E3-8C44-89FF-030394AB44E5}"/>
              </a:ext>
            </a:extLst>
          </p:cNvPr>
          <p:cNvSpPr txBox="1">
            <a:spLocks/>
          </p:cNvSpPr>
          <p:nvPr/>
        </p:nvSpPr>
        <p:spPr>
          <a:xfrm>
            <a:off x="731837" y="840431"/>
            <a:ext cx="10657652" cy="497716"/>
          </a:xfrm>
          <a:prstGeom prst="rect">
            <a:avLst/>
          </a:prstGeom>
        </p:spPr>
        <p:txBody>
          <a:bodyPr lIns="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Higher lifetime returns with Enphase IQ 7A microinverter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7A64CA1-043A-B145-87D3-BF98FB367444}"/>
              </a:ext>
            </a:extLst>
          </p:cNvPr>
          <p:cNvSpPr txBox="1">
            <a:spLocks/>
          </p:cNvSpPr>
          <p:nvPr/>
        </p:nvSpPr>
        <p:spPr>
          <a:xfrm>
            <a:off x="731838" y="37846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IQ 7A microinverter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1B66A9-CDEA-6842-96BF-4DD6894D7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20054"/>
              </p:ext>
            </p:extLst>
          </p:nvPr>
        </p:nvGraphicFramePr>
        <p:xfrm>
          <a:off x="731837" y="1994726"/>
          <a:ext cx="5175804" cy="152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254">
                  <a:extLst>
                    <a:ext uri="{9D8B030D-6E8A-4147-A177-3AD203B41FA5}">
                      <a16:colId xmlns:a16="http://schemas.microsoft.com/office/drawing/2014/main" val="2545029660"/>
                    </a:ext>
                  </a:extLst>
                </a:gridCol>
                <a:gridCol w="726623">
                  <a:extLst>
                    <a:ext uri="{9D8B030D-6E8A-4147-A177-3AD203B41FA5}">
                      <a16:colId xmlns:a16="http://schemas.microsoft.com/office/drawing/2014/main" val="22094118"/>
                    </a:ext>
                  </a:extLst>
                </a:gridCol>
                <a:gridCol w="1541927">
                  <a:extLst>
                    <a:ext uri="{9D8B030D-6E8A-4147-A177-3AD203B41FA5}">
                      <a16:colId xmlns:a16="http://schemas.microsoft.com/office/drawing/2014/main" val="13776134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System Specifications</a:t>
                      </a:r>
                    </a:p>
                  </a:txBody>
                  <a:tcPr marL="36000" marR="36000" marT="36000" marB="3600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Enphase</a:t>
                      </a:r>
                    </a:p>
                  </a:txBody>
                  <a:tcPr marL="36000" marR="36000" marT="36000" marB="3600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MLPE Systems</a:t>
                      </a:r>
                    </a:p>
                  </a:txBody>
                  <a:tcPr marL="36000" marR="36000" marT="36000" marB="3600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4022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Actual System Size (kW</a:t>
                      </a:r>
                      <a:r>
                        <a:rPr lang="en-IN" sz="1200" b="0" i="0" kern="1200" baseline="-25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dc</a:t>
                      </a:r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)</a:t>
                      </a:r>
                      <a:endParaRPr lang="en-IN" sz="12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2706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PV Module DC Peak Power (</a:t>
                      </a:r>
                      <a:r>
                        <a:rPr lang="en-IN" sz="12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W</a:t>
                      </a:r>
                      <a:r>
                        <a:rPr lang="en-IN" sz="1200" b="0" i="0" kern="1200" baseline="-25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dc</a:t>
                      </a:r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)</a:t>
                      </a: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400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400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92866"/>
                  </a:ext>
                </a:extLst>
              </a:tr>
              <a:tr h="19685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No. of PV Modules</a:t>
                      </a:r>
                      <a:endParaRPr lang="en-IN" sz="12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424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Inverter Cost ($/</a:t>
                      </a:r>
                      <a:r>
                        <a:rPr lang="en-IN" sz="12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Wdc</a:t>
                      </a:r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)</a:t>
                      </a: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$0.319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$0.190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40117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Rapid Shutdown Cost ($/Wdc)</a:t>
                      </a:r>
                      <a:endParaRPr lang="en-IN" sz="12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287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CC9F1A-83E4-4BA8-A78E-BFF7C384D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68773"/>
              </p:ext>
            </p:extLst>
          </p:nvPr>
        </p:nvGraphicFramePr>
        <p:xfrm>
          <a:off x="731839" y="3932766"/>
          <a:ext cx="5175802" cy="127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498">
                  <a:extLst>
                    <a:ext uri="{9D8B030D-6E8A-4147-A177-3AD203B41FA5}">
                      <a16:colId xmlns:a16="http://schemas.microsoft.com/office/drawing/2014/main" val="3196023260"/>
                    </a:ext>
                  </a:extLst>
                </a:gridCol>
                <a:gridCol w="916406">
                  <a:extLst>
                    <a:ext uri="{9D8B030D-6E8A-4147-A177-3AD203B41FA5}">
                      <a16:colId xmlns:a16="http://schemas.microsoft.com/office/drawing/2014/main" val="1679476161"/>
                    </a:ext>
                  </a:extLst>
                </a:gridCol>
                <a:gridCol w="1012289">
                  <a:extLst>
                    <a:ext uri="{9D8B030D-6E8A-4147-A177-3AD203B41FA5}">
                      <a16:colId xmlns:a16="http://schemas.microsoft.com/office/drawing/2014/main" val="3569474765"/>
                    </a:ext>
                  </a:extLst>
                </a:gridCol>
                <a:gridCol w="1031609">
                  <a:extLst>
                    <a:ext uri="{9D8B030D-6E8A-4147-A177-3AD203B41FA5}">
                      <a16:colId xmlns:a16="http://schemas.microsoft.com/office/drawing/2014/main" val="154057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Lifetime ROI Breakdown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Enphase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MLPE 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Delta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18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Initial Capital Expenditure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$1.280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$1.231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$0.050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913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NPV of System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$0.092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$0.061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482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NPV of Total Output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$1.079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$1.066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$0.013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39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LCOE ($/kWh)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$0.0618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$0.0795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($0.0177)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320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3237C7C3-EDE5-4964-80A3-C7C5C423095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4661662"/>
                  </p:ext>
                </p:extLst>
              </p:nvPr>
            </p:nvGraphicFramePr>
            <p:xfrm>
              <a:off x="6284361" y="1657348"/>
              <a:ext cx="5175802" cy="34141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3237C7C3-EDE5-4964-80A3-C7C5C42309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4361" y="1657348"/>
                <a:ext cx="5175802" cy="341418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C16F96E-9505-488F-89FD-AE5A8C9C4D66}"/>
              </a:ext>
            </a:extLst>
          </p:cNvPr>
          <p:cNvSpPr/>
          <p:nvPr/>
        </p:nvSpPr>
        <p:spPr>
          <a:xfrm>
            <a:off x="660786" y="5477426"/>
            <a:ext cx="2595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Note: Price considered here is ADLP</a:t>
            </a:r>
          </a:p>
        </p:txBody>
      </p:sp>
    </p:spTree>
    <p:extLst>
      <p:ext uri="{BB962C8B-B14F-4D97-AF65-F5344CB8AC3E}">
        <p14:creationId xmlns:p14="http://schemas.microsoft.com/office/powerpoint/2010/main" val="7963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F3724C0-83F5-42DE-8E03-261279AF7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98442" lvl="1" indent="0" algn="just">
              <a:buNone/>
            </a:pPr>
            <a:endParaRPr lang="en-US" sz="1867">
              <a:latin typeface="+mj-lt"/>
            </a:endParaRPr>
          </a:p>
          <a:p>
            <a:pPr marL="0" indent="0" algn="just">
              <a:buNone/>
            </a:pPr>
            <a:endParaRPr lang="en-US" sz="2133" b="0">
              <a:latin typeface="+mj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B0CB7C-A4E3-8C44-89FF-030394AB44E5}"/>
              </a:ext>
            </a:extLst>
          </p:cNvPr>
          <p:cNvSpPr txBox="1">
            <a:spLocks/>
          </p:cNvSpPr>
          <p:nvPr/>
        </p:nvSpPr>
        <p:spPr>
          <a:xfrm>
            <a:off x="731837" y="840431"/>
            <a:ext cx="10657652" cy="497716"/>
          </a:xfrm>
          <a:prstGeom prst="rect">
            <a:avLst/>
          </a:prstGeom>
        </p:spPr>
        <p:txBody>
          <a:bodyPr lIns="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Higher lifetime returns with Enphase IQ 7A microinverter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7A64CA1-043A-B145-87D3-BF98FB367444}"/>
              </a:ext>
            </a:extLst>
          </p:cNvPr>
          <p:cNvSpPr txBox="1">
            <a:spLocks/>
          </p:cNvSpPr>
          <p:nvPr/>
        </p:nvSpPr>
        <p:spPr>
          <a:xfrm>
            <a:off x="731838" y="37846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IQ 7A microinverter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1B66A9-CDEA-6842-96BF-4DD6894D7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394"/>
              </p:ext>
            </p:extLst>
          </p:nvPr>
        </p:nvGraphicFramePr>
        <p:xfrm>
          <a:off x="731837" y="1994726"/>
          <a:ext cx="5175804" cy="152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254">
                  <a:extLst>
                    <a:ext uri="{9D8B030D-6E8A-4147-A177-3AD203B41FA5}">
                      <a16:colId xmlns:a16="http://schemas.microsoft.com/office/drawing/2014/main" val="2545029660"/>
                    </a:ext>
                  </a:extLst>
                </a:gridCol>
                <a:gridCol w="726623">
                  <a:extLst>
                    <a:ext uri="{9D8B030D-6E8A-4147-A177-3AD203B41FA5}">
                      <a16:colId xmlns:a16="http://schemas.microsoft.com/office/drawing/2014/main" val="22094118"/>
                    </a:ext>
                  </a:extLst>
                </a:gridCol>
                <a:gridCol w="1541927">
                  <a:extLst>
                    <a:ext uri="{9D8B030D-6E8A-4147-A177-3AD203B41FA5}">
                      <a16:colId xmlns:a16="http://schemas.microsoft.com/office/drawing/2014/main" val="13776134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System Specifications</a:t>
                      </a:r>
                    </a:p>
                  </a:txBody>
                  <a:tcPr marL="36000" marR="36000" marT="36000" marB="3600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Enphase</a:t>
                      </a:r>
                    </a:p>
                  </a:txBody>
                  <a:tcPr marL="36000" marR="36000" marT="36000" marB="3600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MLPE Systems</a:t>
                      </a:r>
                    </a:p>
                  </a:txBody>
                  <a:tcPr marL="36000" marR="36000" marT="36000" marB="3600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4022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Actual System Size (kW</a:t>
                      </a:r>
                      <a:r>
                        <a:rPr lang="en-IN" sz="1200" b="0" i="0" kern="1200" baseline="-25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dc</a:t>
                      </a:r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)</a:t>
                      </a:r>
                      <a:endParaRPr lang="en-IN" sz="12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2706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PV Module DC Peak Power (</a:t>
                      </a:r>
                      <a:r>
                        <a:rPr lang="en-IN" sz="12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W</a:t>
                      </a:r>
                      <a:r>
                        <a:rPr lang="en-IN" sz="1200" b="0" i="0" kern="1200" baseline="-25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dc</a:t>
                      </a:r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)</a:t>
                      </a: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400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400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92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No. of PV Modules</a:t>
                      </a:r>
                      <a:endParaRPr lang="en-IN" sz="12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424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Inverter Cost ($/</a:t>
                      </a:r>
                      <a:r>
                        <a:rPr lang="en-IN" sz="12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Wdc</a:t>
                      </a:r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)</a:t>
                      </a: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$0.305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$0.290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40117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Rapid Shutdown Cost ($/Wdc)</a:t>
                      </a:r>
                      <a:endParaRPr lang="en-IN" sz="12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$0.000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$0.000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2875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A84FA0-77F1-46D1-817E-539256407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78931"/>
              </p:ext>
            </p:extLst>
          </p:nvPr>
        </p:nvGraphicFramePr>
        <p:xfrm>
          <a:off x="731839" y="3932766"/>
          <a:ext cx="5175802" cy="127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498">
                  <a:extLst>
                    <a:ext uri="{9D8B030D-6E8A-4147-A177-3AD203B41FA5}">
                      <a16:colId xmlns:a16="http://schemas.microsoft.com/office/drawing/2014/main" val="3196023260"/>
                    </a:ext>
                  </a:extLst>
                </a:gridCol>
                <a:gridCol w="916406">
                  <a:extLst>
                    <a:ext uri="{9D8B030D-6E8A-4147-A177-3AD203B41FA5}">
                      <a16:colId xmlns:a16="http://schemas.microsoft.com/office/drawing/2014/main" val="1679476161"/>
                    </a:ext>
                  </a:extLst>
                </a:gridCol>
                <a:gridCol w="1012289">
                  <a:extLst>
                    <a:ext uri="{9D8B030D-6E8A-4147-A177-3AD203B41FA5}">
                      <a16:colId xmlns:a16="http://schemas.microsoft.com/office/drawing/2014/main" val="3569474765"/>
                    </a:ext>
                  </a:extLst>
                </a:gridCol>
                <a:gridCol w="1031609">
                  <a:extLst>
                    <a:ext uri="{9D8B030D-6E8A-4147-A177-3AD203B41FA5}">
                      <a16:colId xmlns:a16="http://schemas.microsoft.com/office/drawing/2014/main" val="154057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Lifetime ROI Breakdown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Enphase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MLPE 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Delta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18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Initial Capital Expenditure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$1.280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$1.231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$0.050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913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NPV of System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$0.093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$0.086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$0.007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482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NPV of Total Output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$1.080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$1.069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$0.011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39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LCOE ($/kWh)</a:t>
                      </a:r>
                    </a:p>
                  </a:txBody>
                  <a:tcPr marL="36000" marR="36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$0.0618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$0.0649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($0.0031)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320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3237C7C3-EDE5-4964-80A3-C7C5C423095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56201426"/>
                  </p:ext>
                </p:extLst>
              </p:nvPr>
            </p:nvGraphicFramePr>
            <p:xfrm>
              <a:off x="6540149" y="1692274"/>
              <a:ext cx="5414786" cy="34734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9" name="Chart 18">
                <a:extLst>
                  <a:ext uri="{FF2B5EF4-FFF2-40B4-BE49-F238E27FC236}">
                    <a16:creationId xmlns:a16="http://schemas.microsoft.com/office/drawing/2014/main" id="{3237C7C3-EDE5-4964-80A3-C7C5C42309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0149" y="1692274"/>
                <a:ext cx="5414786" cy="347345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5F26CE0-E9DF-4929-8C20-F79E6673885F}"/>
              </a:ext>
            </a:extLst>
          </p:cNvPr>
          <p:cNvSpPr/>
          <p:nvPr/>
        </p:nvSpPr>
        <p:spPr>
          <a:xfrm>
            <a:off x="660786" y="5477426"/>
            <a:ext cx="2595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Note: Price considered here is ADLP</a:t>
            </a:r>
          </a:p>
        </p:txBody>
      </p:sp>
    </p:spTree>
    <p:extLst>
      <p:ext uri="{BB962C8B-B14F-4D97-AF65-F5344CB8AC3E}">
        <p14:creationId xmlns:p14="http://schemas.microsoft.com/office/powerpoint/2010/main" val="14292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069" y="611762"/>
            <a:ext cx="10919669" cy="498129"/>
          </a:xfrm>
          <a:noFill/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Roboto medium"/>
                <a:ea typeface="Roboto medium"/>
              </a:rPr>
              <a:t>IQ7A: Resources</a:t>
            </a:r>
            <a:br>
              <a:rPr lang="en-US" sz="3200" dirty="0">
                <a:latin typeface="Roboto medium"/>
              </a:rPr>
            </a:br>
            <a:br>
              <a:rPr lang="en-US" sz="3200" dirty="0">
                <a:latin typeface="Roboto medium"/>
              </a:rPr>
            </a:br>
            <a:endParaRPr lang="en-US" sz="3200" dirty="0">
              <a:latin typeface="Roboto medium"/>
              <a:ea typeface="Roboto medium"/>
              <a:cs typeface="Calibri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0F6B98-F2C8-4A44-98A3-83E0087A0682}"/>
              </a:ext>
            </a:extLst>
          </p:cNvPr>
          <p:cNvGrpSpPr/>
          <p:nvPr/>
        </p:nvGrpSpPr>
        <p:grpSpPr>
          <a:xfrm>
            <a:off x="616069" y="1518196"/>
            <a:ext cx="3753293" cy="618836"/>
            <a:chOff x="797442" y="1415778"/>
            <a:chExt cx="3753293" cy="6188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AAE08-0D7E-4072-A5C3-6F6080C9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42" y="1415778"/>
              <a:ext cx="673439" cy="618836"/>
            </a:xfrm>
            <a:prstGeom prst="rect">
              <a:avLst/>
            </a:prstGeom>
          </p:spPr>
        </p:pic>
        <p:sp>
          <p:nvSpPr>
            <p:cNvPr id="8" name="TextBox 7">
              <a:hlinkClick r:id="rId5"/>
              <a:extLst>
                <a:ext uri="{FF2B5EF4-FFF2-40B4-BE49-F238E27FC236}">
                  <a16:creationId xmlns:a16="http://schemas.microsoft.com/office/drawing/2014/main" id="{5F63B09B-A565-4473-8AC6-D7856D3F5D42}"/>
                </a:ext>
              </a:extLst>
            </p:cNvPr>
            <p:cNvSpPr txBox="1"/>
            <p:nvPr/>
          </p:nvSpPr>
          <p:spPr>
            <a:xfrm>
              <a:off x="1470881" y="1540530"/>
              <a:ext cx="3079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ＭＳ Ｐゴシック" charset="0"/>
                  <a:cs typeface="+mn-cs"/>
                </a:rPr>
                <a:t>IQ </a:t>
              </a:r>
              <a:r>
                <a:rPr lang="en-US" sz="1400" dirty="0">
                  <a:solidFill>
                    <a:prstClr val="black"/>
                  </a:solidFill>
                  <a:latin typeface="Arial Nova Light" panose="020B0304020202020204" pitchFamily="34" charset="0"/>
                  <a:ea typeface="ＭＳ Ｐゴシック" charset="0"/>
                </a:rPr>
                <a:t>7A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ＭＳ Ｐゴシック" charset="0"/>
                  <a:cs typeface="+mn-cs"/>
                </a:rPr>
                <a:t> microinverter data sheet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41CD1C-0653-4D80-B4D9-2D054CEE789D}"/>
              </a:ext>
            </a:extLst>
          </p:cNvPr>
          <p:cNvGrpSpPr/>
          <p:nvPr/>
        </p:nvGrpSpPr>
        <p:grpSpPr>
          <a:xfrm>
            <a:off x="610975" y="3450469"/>
            <a:ext cx="3867799" cy="738664"/>
            <a:chOff x="836902" y="1534440"/>
            <a:chExt cx="3522799" cy="6740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CDF592-3EAB-43AF-BF2C-6773F828C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902" y="1534440"/>
              <a:ext cx="623497" cy="67405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BCCE35-3AA2-4A6E-BA8C-7F1BF9EFE615}"/>
                </a:ext>
              </a:extLst>
            </p:cNvPr>
            <p:cNvSpPr txBox="1"/>
            <p:nvPr/>
          </p:nvSpPr>
          <p:spPr>
            <a:xfrm>
              <a:off x="1450834" y="1717501"/>
              <a:ext cx="2908867" cy="33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ＭＳ Ｐゴシック" charset="0"/>
                  <a:cs typeface="+mn-cs"/>
                </a:rPr>
                <a:t>Module Compatibility Calculator</a:t>
              </a: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191A462-C549-9146-BAD3-10088BEAC46C}"/>
              </a:ext>
            </a:extLst>
          </p:cNvPr>
          <p:cNvSpPr txBox="1">
            <a:spLocks/>
          </p:cNvSpPr>
          <p:nvPr/>
        </p:nvSpPr>
        <p:spPr>
          <a:xfrm>
            <a:off x="731838" y="378463"/>
            <a:ext cx="5364161" cy="2154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IQ 7A-INT microinverter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EF0119-8F20-0C4C-96A3-EFCBD142D2FA}"/>
              </a:ext>
            </a:extLst>
          </p:cNvPr>
          <p:cNvGrpSpPr/>
          <p:nvPr/>
        </p:nvGrpSpPr>
        <p:grpSpPr>
          <a:xfrm>
            <a:off x="610974" y="4533153"/>
            <a:ext cx="3872893" cy="738664"/>
            <a:chOff x="797442" y="2319556"/>
            <a:chExt cx="3784740" cy="61883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7EF622-B9D6-1242-88E5-3AC93131D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42" y="2319556"/>
              <a:ext cx="704886" cy="61883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93318C-57E3-014E-A62D-8184E4A0E5FB}"/>
                </a:ext>
              </a:extLst>
            </p:cNvPr>
            <p:cNvSpPr txBox="1"/>
            <p:nvPr/>
          </p:nvSpPr>
          <p:spPr>
            <a:xfrm>
              <a:off x="1502328" y="2462974"/>
              <a:ext cx="3079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 Nova Light" panose="020B0304020202020204" pitchFamily="34" charset="0"/>
                  <a:ea typeface="ＭＳ Ｐゴシック" charset="0"/>
                </a:rPr>
                <a:t>OND Design File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02837DC-218A-459B-AC2C-A9751716CC0A}"/>
              </a:ext>
            </a:extLst>
          </p:cNvPr>
          <p:cNvSpPr/>
          <p:nvPr/>
        </p:nvSpPr>
        <p:spPr>
          <a:xfrm>
            <a:off x="5103750" y="1169076"/>
            <a:ext cx="676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</a:rPr>
              <a:t>France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107BDDA-E39E-4DB2-84AE-4D7469565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57960"/>
              </p:ext>
            </p:extLst>
          </p:nvPr>
        </p:nvGraphicFramePr>
        <p:xfrm>
          <a:off x="4989654" y="160815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Acrobat Document" showAsIcon="1" r:id="rId7" imgW="914400" imgH="806400" progId="AcroExch.Document.DC">
                  <p:embed/>
                </p:oleObj>
              </mc:Choice>
              <mc:Fallback>
                <p:oleObj name="Acrobat Document" showAsIcon="1" r:id="rId7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9654" y="160815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5E6BCFA0-BD0D-4F12-BBBB-FF1332E25F99}"/>
              </a:ext>
            </a:extLst>
          </p:cNvPr>
          <p:cNvSpPr/>
          <p:nvPr/>
        </p:nvSpPr>
        <p:spPr>
          <a:xfrm>
            <a:off x="6144114" y="1170565"/>
            <a:ext cx="1101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</a:rPr>
              <a:t>Netherlands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F94B0B6-2AFD-4B04-BC94-266344E9F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81316"/>
              </p:ext>
            </p:extLst>
          </p:nvPr>
        </p:nvGraphicFramePr>
        <p:xfrm>
          <a:off x="6242993" y="160785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Acrobat Document" showAsIcon="1" r:id="rId9" imgW="914400" imgH="806400" progId="AcroExch.Document.DC">
                  <p:embed/>
                </p:oleObj>
              </mc:Choice>
              <mc:Fallback>
                <p:oleObj name="Acrobat Document" showAsIcon="1" r:id="rId9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2993" y="160785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0908879-C689-43F9-8152-0C0FEAD98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88143"/>
              </p:ext>
            </p:extLst>
          </p:nvPr>
        </p:nvGraphicFramePr>
        <p:xfrm>
          <a:off x="7590116" y="157737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Acrobat Document" showAsIcon="1" r:id="rId11" imgW="914400" imgH="806400" progId="AcroExch.Document.DC">
                  <p:embed/>
                </p:oleObj>
              </mc:Choice>
              <mc:Fallback>
                <p:oleObj name="Acrobat Document" showAsIcon="1" r:id="rId11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90116" y="157737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01CC0A12-6F14-41E2-8720-07D9613BCA74}"/>
              </a:ext>
            </a:extLst>
          </p:cNvPr>
          <p:cNvSpPr/>
          <p:nvPr/>
        </p:nvSpPr>
        <p:spPr>
          <a:xfrm>
            <a:off x="7842487" y="1169075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</a:rPr>
              <a:t>UK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BB1902-CB2A-4C90-93AC-91EDC9E0924B}"/>
              </a:ext>
            </a:extLst>
          </p:cNvPr>
          <p:cNvSpPr/>
          <p:nvPr/>
        </p:nvSpPr>
        <p:spPr>
          <a:xfrm>
            <a:off x="5049886" y="2528585"/>
            <a:ext cx="793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  <a:hlinkClick r:id="rId13"/>
              </a:rPr>
              <a:t>Website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EF962E-DE09-4085-9B5C-481C32BD2E13}"/>
              </a:ext>
            </a:extLst>
          </p:cNvPr>
          <p:cNvSpPr/>
          <p:nvPr/>
        </p:nvSpPr>
        <p:spPr>
          <a:xfrm>
            <a:off x="6301398" y="2537158"/>
            <a:ext cx="793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  <a:hlinkClick r:id="rId14"/>
              </a:rPr>
              <a:t>Website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805531-FC32-41D4-A660-4E929C61DE5E}"/>
              </a:ext>
            </a:extLst>
          </p:cNvPr>
          <p:cNvSpPr/>
          <p:nvPr/>
        </p:nvSpPr>
        <p:spPr>
          <a:xfrm>
            <a:off x="7688686" y="2530074"/>
            <a:ext cx="793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  <a:hlinkClick r:id="rId15"/>
              </a:rPr>
              <a:t>Website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F2F7DC-E800-4B7C-A1AD-474B9573891B}"/>
              </a:ext>
            </a:extLst>
          </p:cNvPr>
          <p:cNvGrpSpPr/>
          <p:nvPr/>
        </p:nvGrpSpPr>
        <p:grpSpPr>
          <a:xfrm>
            <a:off x="610974" y="2370651"/>
            <a:ext cx="3867799" cy="738664"/>
            <a:chOff x="616069" y="3961026"/>
            <a:chExt cx="3867799" cy="73866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FDEB7E2-DA7B-4E25-AE61-71CE151C9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069" y="3961026"/>
              <a:ext cx="684558" cy="73866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B465FE-300F-4D35-A30E-A80C3D11D363}"/>
                </a:ext>
              </a:extLst>
            </p:cNvPr>
            <p:cNvSpPr txBox="1"/>
            <p:nvPr/>
          </p:nvSpPr>
          <p:spPr>
            <a:xfrm>
              <a:off x="1290126" y="4161635"/>
              <a:ext cx="3193742" cy="36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ＭＳ Ｐゴシック" charset="0"/>
                  <a:cs typeface="+mn-cs"/>
                </a:rPr>
                <a:t>Module Compatibility Calculator</a:t>
              </a:r>
            </a:p>
          </p:txBody>
        </p:sp>
        <p:pic>
          <p:nvPicPr>
            <p:cNvPr id="2055" name="Picture 7" descr="Image result for website symbol">
              <a:extLst>
                <a:ext uri="{FF2B5EF4-FFF2-40B4-BE49-F238E27FC236}">
                  <a16:creationId xmlns:a16="http://schemas.microsoft.com/office/drawing/2014/main" id="{FB035287-C3E4-4F26-9FA4-AD50336C9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78" b="16612"/>
            <a:stretch/>
          </p:blipFill>
          <p:spPr bwMode="auto">
            <a:xfrm>
              <a:off x="754253" y="4146028"/>
              <a:ext cx="396244" cy="368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D153CF2-8D65-4FCE-83B7-C306B5F4EAC9}"/>
              </a:ext>
            </a:extLst>
          </p:cNvPr>
          <p:cNvSpPr/>
          <p:nvPr/>
        </p:nvSpPr>
        <p:spPr>
          <a:xfrm>
            <a:off x="5042801" y="3602217"/>
            <a:ext cx="936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</a:rPr>
              <a:t>Calculator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251955-2B63-4300-90BC-38B9BD254069}"/>
              </a:ext>
            </a:extLst>
          </p:cNvPr>
          <p:cNvSpPr/>
          <p:nvPr/>
        </p:nvSpPr>
        <p:spPr>
          <a:xfrm>
            <a:off x="6301398" y="3575705"/>
            <a:ext cx="936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  <a:hlinkClick r:id="rId17"/>
              </a:rPr>
              <a:t>Calculator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579B-7CF9-438C-8B24-D99D5E892FB1}"/>
              </a:ext>
            </a:extLst>
          </p:cNvPr>
          <p:cNvSpPr/>
          <p:nvPr/>
        </p:nvSpPr>
        <p:spPr>
          <a:xfrm>
            <a:off x="7636421" y="3588871"/>
            <a:ext cx="936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  <a:hlinkClick r:id="rId18"/>
              </a:rPr>
              <a:t>Calculator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82AF42-4138-4485-9286-BE862AF185F1}"/>
              </a:ext>
            </a:extLst>
          </p:cNvPr>
          <p:cNvSpPr/>
          <p:nvPr/>
        </p:nvSpPr>
        <p:spPr>
          <a:xfrm>
            <a:off x="8829594" y="1163544"/>
            <a:ext cx="864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</a:rPr>
              <a:t>Germany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88389964-6226-4789-AE5D-2D80F498E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7445"/>
              </p:ext>
            </p:extLst>
          </p:nvPr>
        </p:nvGraphicFramePr>
        <p:xfrm>
          <a:off x="8856695" y="160785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Acrobat Document" showAsIcon="1" r:id="rId19" imgW="914400" imgH="806400" progId="AcroExch.Document.DC">
                  <p:embed/>
                </p:oleObj>
              </mc:Choice>
              <mc:Fallback>
                <p:oleObj name="Acrobat Document" showAsIcon="1" r:id="rId19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56695" y="160785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594D2032-C245-4016-AF82-D5397ACE7797}"/>
              </a:ext>
            </a:extLst>
          </p:cNvPr>
          <p:cNvSpPr/>
          <p:nvPr/>
        </p:nvSpPr>
        <p:spPr>
          <a:xfrm>
            <a:off x="8940198" y="2556065"/>
            <a:ext cx="793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  <a:hlinkClick r:id="rId21"/>
              </a:rPr>
              <a:t>Website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080B80-A6A7-4EB9-9405-EA08863E12FB}"/>
              </a:ext>
            </a:extLst>
          </p:cNvPr>
          <p:cNvSpPr/>
          <p:nvPr/>
        </p:nvSpPr>
        <p:spPr>
          <a:xfrm>
            <a:off x="8933113" y="3629697"/>
            <a:ext cx="936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  <a:hlinkClick r:id="rId22"/>
              </a:rPr>
              <a:t>Calculator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6234AC21-D095-41AB-87AD-0F5F6B3CB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07856"/>
              </p:ext>
            </p:extLst>
          </p:nvPr>
        </p:nvGraphicFramePr>
        <p:xfrm>
          <a:off x="5108845" y="449925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Packager Shell Object" showAsIcon="1" r:id="rId23" imgW="914400" imgH="806400" progId="Package">
                  <p:embed/>
                </p:oleObj>
              </mc:Choice>
              <mc:Fallback>
                <p:oleObj name="Packager Shell Object" showAsIcon="1" r:id="rId2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08845" y="449925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FC93810A-5820-41BA-A898-E255058CD148}"/>
              </a:ext>
            </a:extLst>
          </p:cNvPr>
          <p:cNvSpPr/>
          <p:nvPr/>
        </p:nvSpPr>
        <p:spPr>
          <a:xfrm>
            <a:off x="10984754" y="9095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accent2"/>
                </a:solidFill>
              </a:rPr>
              <a:t>INTERNAL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9FA4E5-F7E9-4622-B751-38F3E62310B8}"/>
              </a:ext>
            </a:extLst>
          </p:cNvPr>
          <p:cNvGrpSpPr/>
          <p:nvPr/>
        </p:nvGrpSpPr>
        <p:grpSpPr>
          <a:xfrm>
            <a:off x="657103" y="5309653"/>
            <a:ext cx="3867799" cy="738664"/>
            <a:chOff x="836902" y="1534440"/>
            <a:chExt cx="3522799" cy="67405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AB29A08-630A-4724-ABE3-5378B351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902" y="1534440"/>
              <a:ext cx="623497" cy="67405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F4E369-DE25-4227-9937-2FD8BA807BC0}"/>
                </a:ext>
              </a:extLst>
            </p:cNvPr>
            <p:cNvSpPr txBox="1"/>
            <p:nvPr/>
          </p:nvSpPr>
          <p:spPr>
            <a:xfrm>
              <a:off x="1450834" y="1717501"/>
              <a:ext cx="2908867" cy="28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ＭＳ Ｐゴシック" charset="0"/>
                  <a:cs typeface="+mn-cs"/>
                </a:rPr>
                <a:t>LCOE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559DB2D-89F2-4417-8CE0-A117969DE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12993"/>
              </p:ext>
            </p:extLst>
          </p:nvPr>
        </p:nvGraphicFramePr>
        <p:xfrm>
          <a:off x="5641327" y="5332959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Worksheet" showAsIcon="1" r:id="rId25" imgW="914400" imgH="806400" progId="Excel.Sheet.12">
                  <p:embed/>
                </p:oleObj>
              </mc:Choice>
              <mc:Fallback>
                <p:oleObj name="Worksheet" showAsIcon="1" r:id="rId25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41327" y="5332959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10EB9F3-52D3-433D-95C8-230394CE8B86}"/>
              </a:ext>
            </a:extLst>
          </p:cNvPr>
          <p:cNvSpPr/>
          <p:nvPr/>
        </p:nvSpPr>
        <p:spPr>
          <a:xfrm>
            <a:off x="5637379" y="6048317"/>
            <a:ext cx="917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 Nova Light" panose="020B0304020202020204" pitchFamily="34" charset="0"/>
                <a:ea typeface="ＭＳ Ｐゴシック" charset="0"/>
              </a:rPr>
              <a:t>Simple UI</a:t>
            </a:r>
            <a:endParaRPr lang="en-IN" sz="1400" dirty="0">
              <a:solidFill>
                <a:prstClr val="black"/>
              </a:solidFill>
              <a:latin typeface="Arial Nova Light" panose="020B0304020202020204" pitchFamily="34" charset="0"/>
              <a:ea typeface="ＭＳ Ｐゴシック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16E355-B0B2-4991-9199-83D55D1C1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72248"/>
              </p:ext>
            </p:extLst>
          </p:nvPr>
        </p:nvGraphicFramePr>
        <p:xfrm>
          <a:off x="7012061" y="531683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Worksheet" showAsIcon="1" r:id="rId27" imgW="914400" imgH="806400" progId="Excel.Sheet.12">
                  <p:embed/>
                </p:oleObj>
              </mc:Choice>
              <mc:Fallback>
                <p:oleObj name="Worksheet" showAsIcon="1" r:id="rId27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12061" y="531683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C1383D72-D36C-4F67-8A2B-47CF2FBF1B8D}"/>
              </a:ext>
            </a:extLst>
          </p:cNvPr>
          <p:cNvSpPr/>
          <p:nvPr/>
        </p:nvSpPr>
        <p:spPr>
          <a:xfrm>
            <a:off x="6928087" y="604486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 Nova Light" panose="020B0304020202020204" pitchFamily="34" charset="0"/>
                <a:ea typeface="ＭＳ Ｐゴシック" charset="0"/>
              </a:rPr>
              <a:t>Complex UI</a:t>
            </a:r>
            <a:endParaRPr lang="en-IN" sz="1400" dirty="0">
              <a:solidFill>
                <a:prstClr val="black"/>
              </a:solidFill>
              <a:latin typeface="Arial Nova Light" panose="020B03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769365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algn="l">
          <a:lnSpc>
            <a:spcPct val="100000"/>
          </a:lnSpc>
          <a:defRPr sz="3800" b="0" i="0" dirty="0" smtClean="0">
            <a:solidFill>
              <a:schemeClr val="bg1"/>
            </a:solidFill>
            <a:latin typeface="Roboto" pitchFamily="2" charset="0"/>
            <a:ea typeface="Roboto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1C91B52D728246ABE0EFB11A35CE1A" ma:contentTypeVersion="9" ma:contentTypeDescription="Create a new document." ma:contentTypeScope="" ma:versionID="8ceccf6cabc1e4da06d2530e00417311">
  <xsd:schema xmlns:xsd="http://www.w3.org/2001/XMLSchema" xmlns:xs="http://www.w3.org/2001/XMLSchema" xmlns:p="http://schemas.microsoft.com/office/2006/metadata/properties" xmlns:ns2="19cd5652-cf22-4f28-a290-7ad013ad008a" targetNamespace="http://schemas.microsoft.com/office/2006/metadata/properties" ma:root="true" ma:fieldsID="b543c333371ed42e6ac90999f1a1b6bd" ns2:_="">
    <xsd:import namespace="19cd5652-cf22-4f28-a290-7ad013ad00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d5652-cf22-4f28-a290-7ad013ad0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9CCC6E-7993-4939-B039-BFE84F439E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2D653D-06AD-4C20-8CC9-7273E3216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d5652-cf22-4f28-a290-7ad013ad0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55A921-1EA4-4F1C-AA34-5642C517B94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19375</TotalTime>
  <Words>509</Words>
  <Application>Microsoft Office PowerPoint</Application>
  <PresentationFormat>Widescreen</PresentationFormat>
  <Paragraphs>168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Roboto</vt:lpstr>
      <vt:lpstr>Roboto Medium</vt:lpstr>
      <vt:lpstr>Arial Nova Light</vt:lpstr>
      <vt:lpstr>Roboto Medium</vt:lpstr>
      <vt:lpstr>Calibri Light</vt:lpstr>
      <vt:lpstr>Calibri</vt:lpstr>
      <vt:lpstr>Arial</vt:lpstr>
      <vt:lpstr>Roboto Light</vt:lpstr>
      <vt:lpstr>1_Cover Pages</vt:lpstr>
      <vt:lpstr>Acrobat Document</vt:lpstr>
      <vt:lpstr>Packager Shell Object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IQ7A: Resources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 Azghandi</dc:creator>
  <cp:lastModifiedBy>Jean Joubert</cp:lastModifiedBy>
  <cp:revision>1482</cp:revision>
  <dcterms:created xsi:type="dcterms:W3CDTF">2020-03-10T17:30:52Z</dcterms:created>
  <dcterms:modified xsi:type="dcterms:W3CDTF">2020-09-18T07:22:49Z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0x0101005A1C91B52D728246ABE0EFB11A35CE1A</vt:lpwstr>
  </property>
</Properties>
</file>